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27"/>
  </p:notesMasterIdLst>
  <p:sldIdLst>
    <p:sldId id="256" r:id="rId2"/>
    <p:sldId id="257" r:id="rId3"/>
    <p:sldId id="258" r:id="rId4"/>
    <p:sldId id="259" r:id="rId5"/>
    <p:sldId id="263" r:id="rId6"/>
    <p:sldId id="264" r:id="rId7"/>
    <p:sldId id="260" r:id="rId8"/>
    <p:sldId id="262" r:id="rId9"/>
    <p:sldId id="269" r:id="rId10"/>
    <p:sldId id="270" r:id="rId11"/>
    <p:sldId id="271" r:id="rId12"/>
    <p:sldId id="272" r:id="rId13"/>
    <p:sldId id="273" r:id="rId14"/>
    <p:sldId id="265" r:id="rId15"/>
    <p:sldId id="266" r:id="rId16"/>
    <p:sldId id="267" r:id="rId17"/>
    <p:sldId id="268" r:id="rId18"/>
    <p:sldId id="274" r:id="rId19"/>
    <p:sldId id="276" r:id="rId20"/>
    <p:sldId id="275" r:id="rId21"/>
    <p:sldId id="277" r:id="rId22"/>
    <p:sldId id="278" r:id="rId23"/>
    <p:sldId id="279" r:id="rId24"/>
    <p:sldId id="280"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09" autoAdjust="0"/>
    <p:restoredTop sz="94660"/>
  </p:normalViewPr>
  <p:slideViewPr>
    <p:cSldViewPr>
      <p:cViewPr varScale="1">
        <p:scale>
          <a:sx n="102" d="100"/>
          <a:sy n="102" d="100"/>
        </p:scale>
        <p:origin x="-10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FC9AA0-9B0A-4C00-9975-03C3CB1C32A2}" type="datetimeFigureOut">
              <a:rPr lang="en-US" smtClean="0"/>
              <a:pPr/>
              <a:t>11/28/2013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514962-6031-4986-B950-87A9A37724D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514962-6031-4986-B950-87A9A37724D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514962-6031-4986-B950-87A9A37724DF}"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514962-6031-4986-B950-87A9A37724DF}" type="slidenum">
              <a:rPr lang="en-US" smtClean="0"/>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8A514962-6031-4986-B950-87A9A37724DF}"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DF5CAEB-3694-499A-92F7-5F5E39DD07AF}" type="datetime1">
              <a:rPr lang="en-US" smtClean="0"/>
              <a:pPr/>
              <a:t>11/28/2013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E67A20E-B552-40D8-8D74-73287B9946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FFA5E-707A-4E4C-B0BB-8B29A1F23B26}" type="datetime1">
              <a:rPr lang="en-US" smtClean="0"/>
              <a:pPr/>
              <a:t>11/28/2013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CC4138-EC53-4446-A166-ED691EA2911F}" type="datetime1">
              <a:rPr lang="en-US" smtClean="0"/>
              <a:pPr/>
              <a:t>11/28/2013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D34A8-CFE4-4463-8693-C0A09527905B}" type="datetime1">
              <a:rPr lang="en-US" smtClean="0"/>
              <a:pPr/>
              <a:t>11/28/2013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A232CA-5858-4808-B903-62B4E741C774}" type="datetime1">
              <a:rPr lang="en-US" smtClean="0"/>
              <a:pPr/>
              <a:t>11/28/2013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8FC3E7-263F-4ECB-9BA2-B03455265F8A}" type="datetime1">
              <a:rPr lang="en-US" smtClean="0"/>
              <a:pPr/>
              <a:t>11/28/2013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3A18CD3-858C-4B59-BF4F-9ADB1BAAB8E2}" type="datetime1">
              <a:rPr lang="en-US" smtClean="0"/>
              <a:pPr/>
              <a:t>11/28/2013</a:t>
            </a:fld>
            <a:endParaRPr lang="en-US"/>
          </a:p>
        </p:txBody>
      </p:sp>
      <p:sp>
        <p:nvSpPr>
          <p:cNvPr id="27" name="Slide Number Placeholder 26"/>
          <p:cNvSpPr>
            <a:spLocks noGrp="1"/>
          </p:cNvSpPr>
          <p:nvPr>
            <p:ph type="sldNum" sz="quarter" idx="11"/>
          </p:nvPr>
        </p:nvSpPr>
        <p:spPr/>
        <p:txBody>
          <a:bodyPr rtlCol="0"/>
          <a:lstStyle/>
          <a:p>
            <a:fld id="{6E67A20E-B552-40D8-8D74-73287B99469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D23337D-E083-4099-98EB-EA215BADFD39}" type="datetime1">
              <a:rPr lang="en-US" smtClean="0"/>
              <a:pPr/>
              <a:t>11/28/2013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E67A20E-B552-40D8-8D74-73287B9946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71533-DFC4-454D-8A2C-24A443CD83B5}" type="datetime1">
              <a:rPr lang="en-US" smtClean="0"/>
              <a:pPr/>
              <a:t>11/28/2013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E32AF1-C269-4935-97DA-906171D8E0E2}" type="datetime1">
              <a:rPr lang="en-US" smtClean="0"/>
              <a:pPr/>
              <a:t>11/28/2013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1D0186-21F1-4DD3-9527-A2479823C701}" type="datetime1">
              <a:rPr lang="en-US" smtClean="0"/>
              <a:pPr/>
              <a:t>11/28/2013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67A20E-B552-40D8-8D74-73287B9946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98ED255-0367-460D-98FC-4DF9752E524A}" type="datetime1">
              <a:rPr lang="en-US" smtClean="0"/>
              <a:pPr/>
              <a:t>11/28/2013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E67A20E-B552-40D8-8D74-73287B9946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2000240"/>
            <a:ext cx="8458200" cy="1470025"/>
          </a:xfrm>
        </p:spPr>
        <p:txBody>
          <a:bodyPr>
            <a:normAutofit/>
          </a:bodyPr>
          <a:lstStyle/>
          <a:p>
            <a:r>
              <a:rPr lang="el-GR" dirty="0" smtClean="0"/>
              <a:t>Η μεταρρύθμιση της δημόσιας υπηρεσίας</a:t>
            </a:r>
            <a:endParaRPr lang="en-US" dirty="0"/>
          </a:p>
        </p:txBody>
      </p:sp>
      <p:sp>
        <p:nvSpPr>
          <p:cNvPr id="3" name="Subtitle 2"/>
          <p:cNvSpPr>
            <a:spLocks noGrp="1"/>
          </p:cNvSpPr>
          <p:nvPr>
            <p:ph type="subTitle" idx="1"/>
          </p:nvPr>
        </p:nvSpPr>
        <p:spPr/>
        <p:txBody>
          <a:bodyPr>
            <a:normAutofit/>
          </a:bodyPr>
          <a:lstStyle/>
          <a:p>
            <a:r>
              <a:rPr lang="el-GR" dirty="0" smtClean="0"/>
              <a:t>Ημερίδα για την επικοινωνιακή στρατηγική για τη μεταρρύθμιση</a:t>
            </a:r>
          </a:p>
          <a:p>
            <a:r>
              <a:rPr lang="el-GR" dirty="0" smtClean="0"/>
              <a:t>27/11/2013</a:t>
            </a:r>
            <a:endParaRPr lang="en-US" dirty="0"/>
          </a:p>
        </p:txBody>
      </p:sp>
      <p:pic>
        <p:nvPicPr>
          <p:cNvPr id="1026" name="Picture 2" descr="C:\Users\User\Pictures\title_gr (1).gif"/>
          <p:cNvPicPr>
            <a:picLocks noChangeAspect="1" noChangeArrowheads="1"/>
          </p:cNvPicPr>
          <p:nvPr/>
        </p:nvPicPr>
        <p:blipFill>
          <a:blip r:embed="rId3" cstate="print"/>
          <a:stretch>
            <a:fillRect/>
          </a:stretch>
        </p:blipFill>
        <p:spPr bwMode="auto">
          <a:xfrm>
            <a:off x="7803308" y="142852"/>
            <a:ext cx="1112116" cy="85725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785818"/>
          </a:xfrm>
        </p:spPr>
        <p:txBody>
          <a:bodyPr>
            <a:noAutofit/>
          </a:bodyPr>
          <a:lstStyle/>
          <a:p>
            <a:pPr lvl="1" algn="ctr" rtl="0">
              <a:spcBef>
                <a:spcPct val="0"/>
              </a:spcBef>
            </a:pPr>
            <a:r>
              <a:rPr lang="el-GR" sz="3200" kern="1200" dirty="0">
                <a:solidFill>
                  <a:schemeClr val="tx2"/>
                </a:solidFill>
                <a:latin typeface="+mj-lt"/>
                <a:ea typeface="+mj-ea"/>
                <a:cs typeface="+mj-cs"/>
              </a:rPr>
              <a:t>2ος Άξονας: </a:t>
            </a:r>
            <a:br>
              <a:rPr lang="el-GR" sz="3200" kern="1200" dirty="0">
                <a:solidFill>
                  <a:schemeClr val="tx2"/>
                </a:solidFill>
                <a:latin typeface="+mj-lt"/>
                <a:ea typeface="+mj-ea"/>
                <a:cs typeface="+mj-cs"/>
              </a:rPr>
            </a:br>
            <a:r>
              <a:rPr lang="el-GR" sz="3200" kern="1200" dirty="0">
                <a:solidFill>
                  <a:schemeClr val="tx2"/>
                </a:solidFill>
                <a:latin typeface="+mj-lt"/>
                <a:ea typeface="+mj-ea"/>
                <a:cs typeface="+mj-cs"/>
              </a:rPr>
              <a:t>Δομή και Λειτουργία υπηρεσιών</a:t>
            </a:r>
            <a:br>
              <a:rPr lang="el-GR" sz="3200" kern="1200" dirty="0">
                <a:solidFill>
                  <a:schemeClr val="tx2"/>
                </a:solidFill>
                <a:latin typeface="+mj-lt"/>
                <a:ea typeface="+mj-ea"/>
                <a:cs typeface="+mj-cs"/>
              </a:rPr>
            </a:br>
            <a:endParaRPr lang="en-US" sz="3200" kern="1200" dirty="0">
              <a:solidFill>
                <a:schemeClr val="tx2"/>
              </a:solidFill>
              <a:latin typeface="+mj-lt"/>
              <a:ea typeface="+mj-ea"/>
              <a:cs typeface="+mj-cs"/>
            </a:endParaRPr>
          </a:p>
        </p:txBody>
      </p:sp>
      <p:sp>
        <p:nvSpPr>
          <p:cNvPr id="3" name="Content Placeholder 2"/>
          <p:cNvSpPr>
            <a:spLocks noGrp="1"/>
          </p:cNvSpPr>
          <p:nvPr>
            <p:ph idx="1"/>
          </p:nvPr>
        </p:nvSpPr>
        <p:spPr>
          <a:xfrm>
            <a:off x="457200" y="1643050"/>
            <a:ext cx="8229600" cy="4931486"/>
          </a:xfrm>
        </p:spPr>
        <p:txBody>
          <a:bodyPr>
            <a:normAutofit fontScale="92500"/>
          </a:bodyPr>
          <a:lstStyle/>
          <a:p>
            <a:pPr marL="274320" lvl="1">
              <a:lnSpc>
                <a:spcPct val="120000"/>
              </a:lnSpc>
              <a:buClr>
                <a:schemeClr val="accent1"/>
              </a:buClr>
              <a:buSzPct val="85000"/>
              <a:buFont typeface="Wingdings 2"/>
              <a:buChar char=""/>
            </a:pPr>
            <a:r>
              <a:rPr lang="el-GR" dirty="0" smtClean="0">
                <a:solidFill>
                  <a:schemeClr val="tx1"/>
                </a:solidFill>
              </a:rPr>
              <a:t>Μελέτες αναδιοργάνωσης της δομής και λειτουργίας της δημόσιας υπηρεσίας </a:t>
            </a:r>
            <a:r>
              <a:rPr lang="en-US" dirty="0" smtClean="0">
                <a:solidFill>
                  <a:schemeClr val="tx1"/>
                </a:solidFill>
              </a:rPr>
              <a:t>(</a:t>
            </a:r>
            <a:r>
              <a:rPr lang="el-GR" dirty="0" smtClean="0">
                <a:solidFill>
                  <a:schemeClr val="tx1"/>
                </a:solidFill>
              </a:rPr>
              <a:t>παρ</a:t>
            </a:r>
            <a:r>
              <a:rPr lang="en-US" dirty="0" smtClean="0">
                <a:solidFill>
                  <a:schemeClr val="tx1"/>
                </a:solidFill>
              </a:rPr>
              <a:t>. 3.10 </a:t>
            </a:r>
            <a:r>
              <a:rPr lang="el-GR" dirty="0" smtClean="0">
                <a:solidFill>
                  <a:schemeClr val="tx1"/>
                </a:solidFill>
              </a:rPr>
              <a:t>Μνημονίου</a:t>
            </a:r>
            <a:r>
              <a:rPr lang="en-US" dirty="0" smtClean="0">
                <a:solidFill>
                  <a:schemeClr val="tx1"/>
                </a:solidFill>
              </a:rPr>
              <a:t>)</a:t>
            </a:r>
          </a:p>
          <a:p>
            <a:pPr marL="274320" lvl="1">
              <a:lnSpc>
                <a:spcPct val="120000"/>
              </a:lnSpc>
              <a:buClr>
                <a:schemeClr val="accent1"/>
              </a:buClr>
              <a:buSzPct val="85000"/>
              <a:buFont typeface="Wingdings 2"/>
              <a:buChar char=""/>
            </a:pPr>
            <a:r>
              <a:rPr lang="el-GR" dirty="0" err="1" smtClean="0">
                <a:solidFill>
                  <a:schemeClr val="tx1"/>
                </a:solidFill>
              </a:rPr>
              <a:t>Οριζοντιοποίηση</a:t>
            </a:r>
            <a:r>
              <a:rPr lang="el-GR" dirty="0" smtClean="0">
                <a:solidFill>
                  <a:schemeClr val="tx1"/>
                </a:solidFill>
              </a:rPr>
              <a:t> </a:t>
            </a:r>
            <a:r>
              <a:rPr lang="el-GR" dirty="0" smtClean="0">
                <a:solidFill>
                  <a:schemeClr val="tx1"/>
                </a:solidFill>
              </a:rPr>
              <a:t>Λειτουργικών Υπηρεσιών του κράτους</a:t>
            </a:r>
          </a:p>
          <a:p>
            <a:pPr marL="274320" lvl="1">
              <a:lnSpc>
                <a:spcPct val="120000"/>
              </a:lnSpc>
              <a:buClr>
                <a:schemeClr val="accent1"/>
              </a:buClr>
              <a:buSzPct val="85000"/>
              <a:buFont typeface="Wingdings 2"/>
              <a:buChar char=""/>
            </a:pPr>
            <a:r>
              <a:rPr lang="el-GR" dirty="0" smtClean="0">
                <a:solidFill>
                  <a:schemeClr val="tx1"/>
                </a:solidFill>
              </a:rPr>
              <a:t>Εφαρμογή του θεσμού της κινητικότητας και της εναλλαξιμότητας των δημοσίων υπαλλήλων</a:t>
            </a:r>
            <a:endParaRPr lang="en-US" dirty="0" smtClean="0">
              <a:solidFill>
                <a:schemeClr val="tx1"/>
              </a:solidFill>
            </a:endParaRPr>
          </a:p>
          <a:p>
            <a:pPr marL="274320" lvl="1">
              <a:lnSpc>
                <a:spcPct val="120000"/>
              </a:lnSpc>
              <a:buClr>
                <a:schemeClr val="accent1"/>
              </a:buClr>
              <a:buSzPct val="85000"/>
              <a:buFont typeface="Wingdings 2"/>
              <a:buChar char=""/>
            </a:pPr>
            <a:r>
              <a:rPr lang="el-GR" dirty="0" smtClean="0">
                <a:solidFill>
                  <a:schemeClr val="tx1"/>
                </a:solidFill>
              </a:rPr>
              <a:t>Απλοποίηση διαδικασιών</a:t>
            </a:r>
            <a:endParaRPr lang="en-US" dirty="0" smtClean="0">
              <a:solidFill>
                <a:schemeClr val="tx1"/>
              </a:solidFill>
            </a:endParaRPr>
          </a:p>
          <a:p>
            <a:pPr marL="274320" lvl="1">
              <a:lnSpc>
                <a:spcPct val="120000"/>
              </a:lnSpc>
              <a:buClr>
                <a:schemeClr val="accent1"/>
              </a:buClr>
              <a:buSzPct val="85000"/>
              <a:buFont typeface="Wingdings 2"/>
              <a:buChar char=""/>
            </a:pPr>
            <a:r>
              <a:rPr lang="el-GR" dirty="0" smtClean="0">
                <a:solidFill>
                  <a:schemeClr val="tx1"/>
                </a:solidFill>
              </a:rPr>
              <a:t>Χρήση σύγχρονων τεχνολογικών μέσων και εισαγωγή της η-διακυβέρνησης</a:t>
            </a:r>
            <a:endParaRPr lang="en-US" dirty="0" smtClean="0">
              <a:solidFill>
                <a:schemeClr val="tx1"/>
              </a:solidFill>
            </a:endParaRPr>
          </a:p>
          <a:p>
            <a:pPr marL="274320" lvl="1">
              <a:lnSpc>
                <a:spcPct val="120000"/>
              </a:lnSpc>
              <a:buClr>
                <a:schemeClr val="accent1"/>
              </a:buClr>
              <a:buSzPct val="85000"/>
              <a:buFont typeface="Wingdings 2"/>
              <a:buChar char=""/>
            </a:pPr>
            <a:r>
              <a:rPr lang="el-GR" dirty="0" smtClean="0">
                <a:solidFill>
                  <a:schemeClr val="tx1"/>
                </a:solidFill>
              </a:rPr>
              <a:t>Δημιουργία Κεντρικού σημείου Επαφής για τα Ευρωπαϊκά Προγράμματα</a:t>
            </a:r>
            <a:endParaRPr lang="en-US" dirty="0" smtClean="0">
              <a:solidFill>
                <a:schemeClr val="tx1"/>
              </a:solidFill>
            </a:endParaRPr>
          </a:p>
          <a:p>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14356"/>
            <a:ext cx="8229600" cy="1066800"/>
          </a:xfrm>
        </p:spPr>
        <p:txBody>
          <a:bodyPr>
            <a:normAutofit fontScale="90000"/>
          </a:bodyPr>
          <a:lstStyle/>
          <a:p>
            <a:pPr algn="ctr"/>
            <a:r>
              <a:rPr lang="el-GR" sz="3600" dirty="0" smtClean="0"/>
              <a:t>3ος Άξονας:</a:t>
            </a:r>
            <a:br>
              <a:rPr lang="el-GR" sz="3600" dirty="0" smtClean="0"/>
            </a:br>
            <a:r>
              <a:rPr lang="el-GR" sz="3600" dirty="0" smtClean="0"/>
              <a:t>Διαχείριση Ανθρώπινου Δυναμικού</a:t>
            </a:r>
            <a:r>
              <a:rPr lang="el-GR" dirty="0" smtClean="0"/>
              <a:t/>
            </a:r>
            <a:br>
              <a:rPr lang="el-GR" dirty="0" smtClean="0"/>
            </a:br>
            <a:endParaRPr lang="en-US" dirty="0"/>
          </a:p>
        </p:txBody>
      </p:sp>
      <p:sp>
        <p:nvSpPr>
          <p:cNvPr id="3" name="Content Placeholder 2"/>
          <p:cNvSpPr>
            <a:spLocks noGrp="1"/>
          </p:cNvSpPr>
          <p:nvPr>
            <p:ph idx="1"/>
          </p:nvPr>
        </p:nvSpPr>
        <p:spPr>
          <a:xfrm>
            <a:off x="457200" y="1714488"/>
            <a:ext cx="8229600" cy="4860048"/>
          </a:xfrm>
        </p:spPr>
        <p:txBody>
          <a:bodyPr/>
          <a:lstStyle/>
          <a:p>
            <a:pPr>
              <a:spcBef>
                <a:spcPts val="0"/>
              </a:spcBef>
              <a:spcAft>
                <a:spcPts val="600"/>
              </a:spcAft>
            </a:pPr>
            <a:r>
              <a:rPr lang="el-GR" dirty="0" smtClean="0"/>
              <a:t>Αναθεώρηση συστήματος αξιολόγησης των δημοσίων υπαλλήλων</a:t>
            </a:r>
          </a:p>
          <a:p>
            <a:pPr>
              <a:spcBef>
                <a:spcPts val="0"/>
              </a:spcBef>
              <a:spcAft>
                <a:spcPts val="600"/>
              </a:spcAft>
            </a:pPr>
            <a:r>
              <a:rPr lang="el-GR" dirty="0" smtClean="0"/>
              <a:t>Ανάπτυξη της στρατηγικής και ηγετικής ικανότητας και της ικανότητας χάραξης πολιτικής των διευθυντικών στελεχών</a:t>
            </a:r>
          </a:p>
          <a:p>
            <a:pPr>
              <a:spcBef>
                <a:spcPts val="0"/>
              </a:spcBef>
              <a:spcAft>
                <a:spcPts val="600"/>
              </a:spcAft>
            </a:pPr>
            <a:r>
              <a:rPr lang="el-GR" dirty="0" smtClean="0"/>
              <a:t>Ανάπτυξη των δεξιοτήτων των δημοσίων υπαλλήλων στη διαχείριση έργων </a:t>
            </a:r>
          </a:p>
          <a:p>
            <a:pPr>
              <a:spcBef>
                <a:spcPts val="0"/>
              </a:spcBef>
              <a:spcAft>
                <a:spcPts val="600"/>
              </a:spcAft>
            </a:pPr>
            <a:r>
              <a:rPr lang="el-GR" dirty="0" smtClean="0"/>
              <a:t>Ανάπτυξη των δεξιοτήτων των δημοσίων υπαλλήλων μέσω διαδικτύου</a:t>
            </a:r>
          </a:p>
          <a:p>
            <a:pPr>
              <a:spcBef>
                <a:spcPts val="0"/>
              </a:spcBef>
              <a:spcAft>
                <a:spcPts val="600"/>
              </a:spcAft>
            </a:pPr>
            <a:r>
              <a:rPr lang="el-GR" dirty="0" smtClean="0"/>
              <a:t>Αλλαγή κουλτούρας και συμπεριφοράς</a:t>
            </a:r>
          </a:p>
          <a:p>
            <a:endParaRPr lang="el-GR" dirty="0" smtClean="0"/>
          </a:p>
          <a:p>
            <a:endParaRPr lang="el-GR" dirty="0" smtClean="0"/>
          </a:p>
          <a:p>
            <a:endParaRPr lang="el-GR" dirty="0" smtClean="0"/>
          </a:p>
          <a:p>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71480"/>
            <a:ext cx="8229600" cy="1066800"/>
          </a:xfrm>
        </p:spPr>
        <p:txBody>
          <a:bodyPr>
            <a:noAutofit/>
          </a:bodyPr>
          <a:lstStyle/>
          <a:p>
            <a:pPr algn="ctr"/>
            <a:r>
              <a:rPr lang="el-GR" sz="3200" dirty="0" smtClean="0"/>
              <a:t>4ος Άξονας:</a:t>
            </a:r>
            <a:br>
              <a:rPr lang="el-GR" sz="3200" dirty="0" smtClean="0"/>
            </a:br>
            <a:r>
              <a:rPr lang="el-GR" sz="3200" dirty="0" smtClean="0"/>
              <a:t>Εγγύτητα στον πολίτη και βελτίωση </a:t>
            </a:r>
            <a:br>
              <a:rPr lang="el-GR" sz="3200" dirty="0" smtClean="0"/>
            </a:br>
            <a:r>
              <a:rPr lang="el-GR" sz="3200" dirty="0" smtClean="0"/>
              <a:t>της εξυπηρέτησής του</a:t>
            </a:r>
            <a:endParaRPr lang="en-US" sz="3200" dirty="0"/>
          </a:p>
        </p:txBody>
      </p:sp>
      <p:sp>
        <p:nvSpPr>
          <p:cNvPr id="3" name="Content Placeholder 2"/>
          <p:cNvSpPr>
            <a:spLocks noGrp="1"/>
          </p:cNvSpPr>
          <p:nvPr>
            <p:ph idx="1"/>
          </p:nvPr>
        </p:nvSpPr>
        <p:spPr>
          <a:xfrm>
            <a:off x="457200" y="2000240"/>
            <a:ext cx="8229600" cy="4574296"/>
          </a:xfrm>
        </p:spPr>
        <p:txBody>
          <a:bodyPr>
            <a:normAutofit fontScale="92500" lnSpcReduction="10000"/>
          </a:bodyPr>
          <a:lstStyle/>
          <a:p>
            <a:pPr>
              <a:spcBef>
                <a:spcPts val="0"/>
              </a:spcBef>
              <a:spcAft>
                <a:spcPts val="600"/>
              </a:spcAft>
            </a:pPr>
            <a:r>
              <a:rPr lang="el-GR" dirty="0" smtClean="0"/>
              <a:t>Επέκταση του θεσμού των Κέντρων Εξυπηρέτησης του Πολίτη</a:t>
            </a:r>
          </a:p>
          <a:p>
            <a:pPr>
              <a:spcBef>
                <a:spcPts val="0"/>
              </a:spcBef>
              <a:spcAft>
                <a:spcPts val="600"/>
              </a:spcAft>
            </a:pPr>
            <a:r>
              <a:rPr lang="el-GR" dirty="0" smtClean="0"/>
              <a:t>Επέκταση των ηλεκτρονικά παρεχόμενων υπηρεσιών προς τους πολίτες</a:t>
            </a:r>
          </a:p>
          <a:p>
            <a:pPr>
              <a:spcBef>
                <a:spcPts val="0"/>
              </a:spcBef>
              <a:spcAft>
                <a:spcPts val="600"/>
              </a:spcAft>
            </a:pPr>
            <a:r>
              <a:rPr lang="el-GR" dirty="0" smtClean="0"/>
              <a:t>Παροχή κινήτρων προς τον πολίτη για αξιοποίηση των ηλεκτρονικών υπηρεσιών</a:t>
            </a:r>
          </a:p>
          <a:p>
            <a:pPr>
              <a:spcBef>
                <a:spcPts val="0"/>
              </a:spcBef>
              <a:spcAft>
                <a:spcPts val="600"/>
              </a:spcAft>
            </a:pPr>
            <a:r>
              <a:rPr lang="el-GR" dirty="0" smtClean="0"/>
              <a:t>Δημιουργία Κέντρου </a:t>
            </a:r>
            <a:r>
              <a:rPr lang="el-GR" dirty="0" err="1" smtClean="0"/>
              <a:t>Τηλε</a:t>
            </a:r>
            <a:r>
              <a:rPr lang="el-GR" dirty="0" smtClean="0"/>
              <a:t>-εξυπηρέτησης του πολίτη</a:t>
            </a:r>
          </a:p>
          <a:p>
            <a:pPr>
              <a:spcBef>
                <a:spcPts val="0"/>
              </a:spcBef>
              <a:spcAft>
                <a:spcPts val="600"/>
              </a:spcAft>
            </a:pPr>
            <a:r>
              <a:rPr lang="el-GR" dirty="0" smtClean="0"/>
              <a:t>Καθιέρωση της διαδικασίας εμπιστευτικής αξιολόγησης των υπηρεσιών του δημοσίου από τους πολίτες</a:t>
            </a:r>
          </a:p>
          <a:p>
            <a:pPr>
              <a:spcBef>
                <a:spcPts val="0"/>
              </a:spcBef>
              <a:spcAft>
                <a:spcPts val="600"/>
              </a:spcAft>
            </a:pPr>
            <a:r>
              <a:rPr lang="el-GR" dirty="0" smtClean="0"/>
              <a:t>Δικαίωμα στην ενημέρωση και στην επικοινωνία</a:t>
            </a:r>
          </a:p>
          <a:p>
            <a:endParaRPr lang="el-GR" dirty="0" smtClean="0"/>
          </a:p>
          <a:p>
            <a:endParaRPr lang="el-GR" dirty="0" smtClean="0"/>
          </a:p>
          <a:p>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71480"/>
            <a:ext cx="8229600" cy="1066800"/>
          </a:xfrm>
        </p:spPr>
        <p:txBody>
          <a:bodyPr>
            <a:noAutofit/>
          </a:bodyPr>
          <a:lstStyle/>
          <a:p>
            <a:pPr algn="ctr"/>
            <a:r>
              <a:rPr lang="el-GR" sz="3200" dirty="0" smtClean="0"/>
              <a:t>5ος Άξονας:</a:t>
            </a:r>
            <a:br>
              <a:rPr lang="el-GR" sz="3200" dirty="0" smtClean="0"/>
            </a:br>
            <a:r>
              <a:rPr lang="el-GR" sz="3200" dirty="0" smtClean="0"/>
              <a:t>Αρχές Λειτουργίας και Αξίες </a:t>
            </a:r>
            <a:br>
              <a:rPr lang="el-GR" sz="3200" dirty="0" smtClean="0"/>
            </a:br>
            <a:r>
              <a:rPr lang="el-GR" sz="3200" dirty="0" smtClean="0"/>
              <a:t>της Δημόσιας Υπηρεσίας</a:t>
            </a:r>
            <a:endParaRPr lang="en-US" sz="3200" dirty="0"/>
          </a:p>
        </p:txBody>
      </p:sp>
      <p:sp>
        <p:nvSpPr>
          <p:cNvPr id="3" name="Content Placeholder 2"/>
          <p:cNvSpPr>
            <a:spLocks noGrp="1"/>
          </p:cNvSpPr>
          <p:nvPr>
            <p:ph idx="1"/>
          </p:nvPr>
        </p:nvSpPr>
        <p:spPr>
          <a:xfrm>
            <a:off x="457200" y="2143116"/>
            <a:ext cx="8229600" cy="4431420"/>
          </a:xfrm>
        </p:spPr>
        <p:txBody>
          <a:bodyPr/>
          <a:lstStyle/>
          <a:p>
            <a:pPr>
              <a:spcBef>
                <a:spcPts val="0"/>
              </a:spcBef>
              <a:spcAft>
                <a:spcPts val="600"/>
              </a:spcAft>
            </a:pPr>
            <a:r>
              <a:rPr lang="el-GR" dirty="0" smtClean="0"/>
              <a:t>Εφαρμογή νέου μοντέλου εταιρικής διακυβέρνησης Υπουργείων </a:t>
            </a:r>
            <a:r>
              <a:rPr lang="en-US" dirty="0" smtClean="0"/>
              <a:t>(PFM)</a:t>
            </a:r>
            <a:endParaRPr lang="el-GR" dirty="0" smtClean="0"/>
          </a:p>
          <a:p>
            <a:pPr>
              <a:spcBef>
                <a:spcPts val="0"/>
              </a:spcBef>
              <a:spcAft>
                <a:spcPts val="600"/>
              </a:spcAft>
            </a:pPr>
            <a:r>
              <a:rPr lang="el-GR" dirty="0" smtClean="0"/>
              <a:t>Εισαγωγή του θεσμού της διαχείρισης κινδύνου, στη διοίκηση και διαχείριση των Οργανισμών</a:t>
            </a:r>
          </a:p>
          <a:p>
            <a:pPr>
              <a:spcBef>
                <a:spcPts val="0"/>
              </a:spcBef>
              <a:spcAft>
                <a:spcPts val="600"/>
              </a:spcAft>
            </a:pPr>
            <a:r>
              <a:rPr lang="el-GR" dirty="0" smtClean="0"/>
              <a:t>Συνέργεια Δημόσιου και Ιδιωτικού Τομέα</a:t>
            </a:r>
          </a:p>
          <a:p>
            <a:pPr>
              <a:spcBef>
                <a:spcPts val="0"/>
              </a:spcBef>
              <a:spcAft>
                <a:spcPts val="600"/>
              </a:spcAft>
            </a:pPr>
            <a:r>
              <a:rPr lang="el-GR" dirty="0" smtClean="0"/>
              <a:t>Πάταξη της Διαφθοράς</a:t>
            </a:r>
          </a:p>
          <a:p>
            <a:pPr>
              <a:spcBef>
                <a:spcPts val="0"/>
              </a:spcBef>
              <a:spcAft>
                <a:spcPts val="600"/>
              </a:spcAft>
            </a:pPr>
            <a:r>
              <a:rPr lang="el-GR" dirty="0" smtClean="0"/>
              <a:t>Αξιοκρατία και Ισοπολιτεία</a:t>
            </a:r>
          </a:p>
          <a:p>
            <a:pPr>
              <a:spcBef>
                <a:spcPts val="0"/>
              </a:spcBef>
              <a:spcAft>
                <a:spcPts val="600"/>
              </a:spcAft>
            </a:pPr>
            <a:r>
              <a:rPr lang="el-GR" dirty="0" smtClean="0"/>
              <a:t>Μείωση λειτουργικών εξόδων</a:t>
            </a:r>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539" y="667139"/>
            <a:ext cx="8229600" cy="1066800"/>
          </a:xfrm>
        </p:spPr>
        <p:txBody>
          <a:bodyPr>
            <a:normAutofit/>
          </a:bodyPr>
          <a:lstStyle/>
          <a:p>
            <a:pPr algn="ctr"/>
            <a:r>
              <a:rPr lang="el-GR" dirty="0" smtClean="0"/>
              <a:t>Μελέτες Μνημονίου - παρ.3.10</a:t>
            </a:r>
            <a:endParaRPr lang="en-US" dirty="0"/>
          </a:p>
        </p:txBody>
      </p:sp>
      <p:sp>
        <p:nvSpPr>
          <p:cNvPr id="3" name="Content Placeholder 2"/>
          <p:cNvSpPr>
            <a:spLocks noGrp="1"/>
          </p:cNvSpPr>
          <p:nvPr>
            <p:ph idx="1"/>
          </p:nvPr>
        </p:nvSpPr>
        <p:spPr>
          <a:xfrm>
            <a:off x="457200" y="1928802"/>
            <a:ext cx="8229600" cy="4645734"/>
          </a:xfrm>
        </p:spPr>
        <p:txBody>
          <a:bodyPr>
            <a:normAutofit fontScale="62500" lnSpcReduction="20000"/>
          </a:bodyPr>
          <a:lstStyle/>
          <a:p>
            <a:pPr marL="274320" lvl="1">
              <a:lnSpc>
                <a:spcPct val="120000"/>
              </a:lnSpc>
              <a:spcAft>
                <a:spcPts val="600"/>
              </a:spcAft>
              <a:buClr>
                <a:schemeClr val="accent1"/>
              </a:buClr>
              <a:buSzPct val="85000"/>
              <a:buFont typeface="Wingdings 2"/>
              <a:buChar char=""/>
            </a:pPr>
            <a:r>
              <a:rPr lang="el-GR" sz="2900" dirty="0" smtClean="0">
                <a:solidFill>
                  <a:schemeClr val="tx1"/>
                </a:solidFill>
              </a:rPr>
              <a:t>Εμπίπτουν στο 2</a:t>
            </a:r>
            <a:r>
              <a:rPr lang="el-GR" sz="2900" baseline="30000" dirty="0" smtClean="0">
                <a:solidFill>
                  <a:schemeClr val="tx1"/>
                </a:solidFill>
              </a:rPr>
              <a:t>ο</a:t>
            </a:r>
            <a:r>
              <a:rPr lang="el-GR" sz="2900" dirty="0" smtClean="0">
                <a:solidFill>
                  <a:schemeClr val="tx1"/>
                </a:solidFill>
              </a:rPr>
              <a:t> και 3</a:t>
            </a:r>
            <a:r>
              <a:rPr lang="el-GR" sz="2900" baseline="30000" dirty="0" smtClean="0">
                <a:solidFill>
                  <a:schemeClr val="tx1"/>
                </a:solidFill>
              </a:rPr>
              <a:t>ο</a:t>
            </a:r>
            <a:r>
              <a:rPr lang="el-GR" sz="2900" dirty="0" smtClean="0">
                <a:solidFill>
                  <a:schemeClr val="tx1"/>
                </a:solidFill>
              </a:rPr>
              <a:t> άξονα του Σχεδίου Δράσης</a:t>
            </a:r>
          </a:p>
          <a:p>
            <a:pPr marL="274320" lvl="1">
              <a:lnSpc>
                <a:spcPct val="120000"/>
              </a:lnSpc>
              <a:spcAft>
                <a:spcPts val="600"/>
              </a:spcAft>
              <a:buClr>
                <a:schemeClr val="accent1"/>
              </a:buClr>
              <a:buSzPct val="85000"/>
              <a:buFont typeface="Wingdings 2"/>
              <a:buChar char=""/>
            </a:pPr>
            <a:r>
              <a:rPr lang="el-GR" sz="2900" dirty="0" smtClean="0">
                <a:solidFill>
                  <a:schemeClr val="tx1"/>
                </a:solidFill>
              </a:rPr>
              <a:t>Οι μελέτες θα βασιστούν σε στοιχεία που θα δοθούν από την κυπριακή διοίκηση και θα ληφθούν υπόψη καλές πρακτικές άλλων κρατών μελών ή/και τρίτων χωρών.</a:t>
            </a:r>
          </a:p>
          <a:p>
            <a:pPr marL="274320" lvl="1">
              <a:lnSpc>
                <a:spcPct val="120000"/>
              </a:lnSpc>
              <a:spcAft>
                <a:spcPts val="600"/>
              </a:spcAft>
              <a:buClr>
                <a:schemeClr val="accent1"/>
              </a:buClr>
              <a:buSzPct val="85000"/>
              <a:buFont typeface="Wingdings 2"/>
              <a:buChar char=""/>
            </a:pPr>
            <a:r>
              <a:rPr lang="el-GR" sz="2900" dirty="0" smtClean="0">
                <a:solidFill>
                  <a:schemeClr val="tx1"/>
                </a:solidFill>
              </a:rPr>
              <a:t>Οι μελέτες στοχεύουν </a:t>
            </a:r>
          </a:p>
          <a:p>
            <a:pPr marL="539496" lvl="2">
              <a:lnSpc>
                <a:spcPct val="120000"/>
              </a:lnSpc>
              <a:spcAft>
                <a:spcPts val="600"/>
              </a:spcAft>
              <a:buSzPct val="85000"/>
              <a:buFont typeface="Wingdings" pitchFamily="2" charset="2"/>
              <a:buChar char="Ø"/>
            </a:pPr>
            <a:r>
              <a:rPr lang="el-GR" sz="2700" dirty="0" smtClean="0">
                <a:solidFill>
                  <a:schemeClr val="tx1"/>
                </a:solidFill>
              </a:rPr>
              <a:t>στον εξορθολογισμό δομών και δαπανών σε βραχυπρόθεσμο στάδιο, και</a:t>
            </a:r>
          </a:p>
          <a:p>
            <a:pPr marL="539496" lvl="2">
              <a:lnSpc>
                <a:spcPct val="120000"/>
              </a:lnSpc>
              <a:spcAft>
                <a:spcPts val="600"/>
              </a:spcAft>
              <a:buSzPct val="85000"/>
              <a:buFont typeface="Wingdings" pitchFamily="2" charset="2"/>
              <a:buChar char="Ø"/>
            </a:pPr>
            <a:r>
              <a:rPr lang="el-GR" sz="2700" dirty="0" smtClean="0">
                <a:solidFill>
                  <a:schemeClr val="tx1"/>
                </a:solidFill>
              </a:rPr>
              <a:t> στην αποτελεσματικότητα και βιωσιμότητα του δημόσιου τομέα σε μακροπρόθεσμο στάδιο.</a:t>
            </a:r>
          </a:p>
          <a:p>
            <a:pPr marL="274320" lvl="1">
              <a:lnSpc>
                <a:spcPct val="120000"/>
              </a:lnSpc>
              <a:spcAft>
                <a:spcPts val="600"/>
              </a:spcAft>
              <a:buClr>
                <a:schemeClr val="accent1"/>
              </a:buClr>
              <a:buSzPct val="85000"/>
              <a:buFont typeface="Wingdings 2"/>
              <a:buChar char=""/>
            </a:pPr>
            <a:r>
              <a:rPr lang="el-GR" sz="2900" dirty="0" smtClean="0">
                <a:solidFill>
                  <a:schemeClr val="tx1"/>
                </a:solidFill>
              </a:rPr>
              <a:t>Οι τελικές εκθέσεις θα περιλαμβάνουν εισηγήσεις και χρονοδιαγράμματα εφαρμογής.</a:t>
            </a:r>
          </a:p>
          <a:p>
            <a:pPr marL="274320" lvl="1">
              <a:lnSpc>
                <a:spcPct val="120000"/>
              </a:lnSpc>
              <a:spcAft>
                <a:spcPts val="600"/>
              </a:spcAft>
              <a:buClr>
                <a:schemeClr val="accent1"/>
              </a:buClr>
              <a:buSzPct val="85000"/>
              <a:buFont typeface="Wingdings 2"/>
              <a:buChar char=""/>
            </a:pPr>
            <a:r>
              <a:rPr lang="el-GR" sz="2900" dirty="0" smtClean="0">
                <a:solidFill>
                  <a:schemeClr val="tx1"/>
                </a:solidFill>
              </a:rPr>
              <a:t>Η πρώτη ομάδα μελετών θα ολοκληρωθεί (υποβολή έκθεσης και προώθηση εφαρμογής) εντός του 2014, ενώ η δεύτερη ομάδα μέχρι το 1ο τρίμηνο 2016.</a:t>
            </a:r>
            <a:endParaRPr lang="en-US" sz="2900" dirty="0" smtClean="0">
              <a:solidFill>
                <a:schemeClr val="tx1"/>
              </a:solidFill>
            </a:endParaRPr>
          </a:p>
          <a:p>
            <a:pPr>
              <a:lnSpc>
                <a:spcPct val="110000"/>
              </a:lnSpc>
            </a:pPr>
            <a:endParaRPr lang="el-GR" dirty="0" smtClean="0"/>
          </a:p>
          <a:p>
            <a:pPr>
              <a:lnSpc>
                <a:spcPct val="110000"/>
              </a:lnSpc>
            </a:pPr>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785818"/>
          </a:xfrm>
        </p:spPr>
        <p:txBody>
          <a:bodyPr>
            <a:normAutofit fontScale="90000"/>
          </a:bodyPr>
          <a:lstStyle/>
          <a:p>
            <a:pPr algn="ctr"/>
            <a:r>
              <a:rPr lang="el-GR" dirty="0" smtClean="0"/>
              <a:t/>
            </a:r>
            <a:br>
              <a:rPr lang="el-GR" dirty="0" smtClean="0"/>
            </a:br>
            <a:r>
              <a:rPr lang="el-GR" dirty="0" smtClean="0"/>
              <a:t>Χρονοδιάγραμμα Μελετών</a:t>
            </a:r>
            <a:br>
              <a:rPr lang="el-GR" dirty="0" smtClean="0"/>
            </a:br>
            <a:endParaRPr lang="en-US" dirty="0"/>
          </a:p>
        </p:txBody>
      </p:sp>
      <p:sp>
        <p:nvSpPr>
          <p:cNvPr id="3" name="Content Placeholder 2"/>
          <p:cNvSpPr>
            <a:spLocks noGrp="1"/>
          </p:cNvSpPr>
          <p:nvPr>
            <p:ph idx="1"/>
          </p:nvPr>
        </p:nvSpPr>
        <p:spPr>
          <a:xfrm>
            <a:off x="457200" y="1571612"/>
            <a:ext cx="8229600" cy="5002924"/>
          </a:xfrm>
        </p:spPr>
        <p:txBody>
          <a:bodyPr>
            <a:normAutofit lnSpcReduction="10000"/>
          </a:bodyPr>
          <a:lstStyle/>
          <a:p>
            <a:pPr marL="274320" lvl="1">
              <a:lnSpc>
                <a:spcPct val="110000"/>
              </a:lnSpc>
              <a:spcAft>
                <a:spcPts val="600"/>
              </a:spcAft>
              <a:buClr>
                <a:schemeClr val="accent1"/>
              </a:buClr>
              <a:buSzPct val="85000"/>
              <a:buNone/>
            </a:pPr>
            <a:r>
              <a:rPr lang="el-GR" sz="2400" b="1" dirty="0" smtClean="0">
                <a:solidFill>
                  <a:schemeClr val="tx1"/>
                </a:solidFill>
              </a:rPr>
              <a:t>Α’ ΦΑΣΗ (</a:t>
            </a:r>
            <a:r>
              <a:rPr lang="en-US" sz="2400" b="1" dirty="0" smtClean="0">
                <a:solidFill>
                  <a:schemeClr val="tx1"/>
                </a:solidFill>
              </a:rPr>
              <a:t>Q3 2013 – Q1 2014)</a:t>
            </a:r>
            <a:endParaRPr lang="el-GR" sz="2400" b="1" dirty="0" smtClean="0">
              <a:solidFill>
                <a:schemeClr val="tx1"/>
              </a:solidFill>
            </a:endParaRPr>
          </a:p>
          <a:p>
            <a:pPr marL="274320" lvl="1">
              <a:lnSpc>
                <a:spcPct val="110000"/>
              </a:lnSpc>
              <a:spcAft>
                <a:spcPts val="600"/>
              </a:spcAft>
              <a:buClr>
                <a:schemeClr val="accent1"/>
              </a:buClr>
              <a:buSzPct val="85000"/>
              <a:buNone/>
            </a:pPr>
            <a:r>
              <a:rPr lang="el-GR" sz="2400" dirty="0" smtClean="0">
                <a:solidFill>
                  <a:schemeClr val="tx1"/>
                </a:solidFill>
              </a:rPr>
              <a:t>(α) Υπουργείο Παιδείας και Πολιτισμού</a:t>
            </a:r>
          </a:p>
          <a:p>
            <a:pPr marL="274320" lvl="1">
              <a:lnSpc>
                <a:spcPct val="110000"/>
              </a:lnSpc>
              <a:spcAft>
                <a:spcPts val="600"/>
              </a:spcAft>
              <a:buClr>
                <a:schemeClr val="accent1"/>
              </a:buClr>
              <a:buSzPct val="85000"/>
              <a:buNone/>
            </a:pPr>
            <a:r>
              <a:rPr lang="el-GR" sz="2400" dirty="0" smtClean="0">
                <a:solidFill>
                  <a:schemeClr val="tx1"/>
                </a:solidFill>
              </a:rPr>
              <a:t>(β)  Υπουργείο Γεωργίας, Φυσικών Πόρων και 	Περιβάλλοντος</a:t>
            </a:r>
          </a:p>
          <a:p>
            <a:pPr marL="274320" lvl="1">
              <a:lnSpc>
                <a:spcPct val="110000"/>
              </a:lnSpc>
              <a:spcAft>
                <a:spcPts val="600"/>
              </a:spcAft>
              <a:buClr>
                <a:schemeClr val="accent1"/>
              </a:buClr>
              <a:buSzPct val="85000"/>
              <a:buNone/>
            </a:pPr>
            <a:r>
              <a:rPr lang="el-GR" sz="2400" dirty="0" smtClean="0">
                <a:solidFill>
                  <a:schemeClr val="tx1"/>
                </a:solidFill>
              </a:rPr>
              <a:t>(γ)  Υπουργείο Υγείας</a:t>
            </a:r>
          </a:p>
          <a:p>
            <a:pPr marL="274320" lvl="1">
              <a:lnSpc>
                <a:spcPct val="110000"/>
              </a:lnSpc>
              <a:spcAft>
                <a:spcPts val="600"/>
              </a:spcAft>
              <a:buClr>
                <a:schemeClr val="accent1"/>
              </a:buClr>
              <a:buSzPct val="85000"/>
              <a:buNone/>
            </a:pPr>
            <a:r>
              <a:rPr lang="el-GR" sz="2400" dirty="0" smtClean="0">
                <a:solidFill>
                  <a:schemeClr val="tx1"/>
                </a:solidFill>
              </a:rPr>
              <a:t>(δ)  Τοπική Αυτοδιοίκηση</a:t>
            </a:r>
          </a:p>
          <a:p>
            <a:pPr marL="274320" lvl="1">
              <a:lnSpc>
                <a:spcPct val="110000"/>
              </a:lnSpc>
              <a:spcAft>
                <a:spcPts val="600"/>
              </a:spcAft>
              <a:buClr>
                <a:schemeClr val="accent1"/>
              </a:buClr>
              <a:buSzPct val="85000"/>
              <a:buNone/>
            </a:pPr>
            <a:r>
              <a:rPr lang="el-GR" sz="2400" dirty="0" smtClean="0">
                <a:solidFill>
                  <a:schemeClr val="tx1"/>
                </a:solidFill>
              </a:rPr>
              <a:t>(ε)  Γραφείου Εφόρου Εταιρειών και Επίσημου Παραλήπτη</a:t>
            </a:r>
          </a:p>
          <a:p>
            <a:pPr marL="274320" lvl="1">
              <a:lnSpc>
                <a:spcPct val="110000"/>
              </a:lnSpc>
              <a:spcAft>
                <a:spcPts val="600"/>
              </a:spcAft>
              <a:buClr>
                <a:schemeClr val="accent1"/>
              </a:buClr>
              <a:buSzPct val="85000"/>
              <a:buNone/>
            </a:pPr>
            <a:endParaRPr lang="el-GR" sz="2400" dirty="0" smtClean="0">
              <a:solidFill>
                <a:schemeClr val="tx1"/>
              </a:solidFill>
            </a:endParaRPr>
          </a:p>
          <a:p>
            <a:pPr marL="274320" lvl="1">
              <a:lnSpc>
                <a:spcPct val="110000"/>
              </a:lnSpc>
              <a:spcAft>
                <a:spcPts val="600"/>
              </a:spcAft>
              <a:buClr>
                <a:schemeClr val="accent1"/>
              </a:buClr>
              <a:buSzPct val="85000"/>
              <a:buNone/>
            </a:pPr>
            <a:r>
              <a:rPr lang="el-GR" sz="2400" dirty="0" smtClean="0">
                <a:solidFill>
                  <a:schemeClr val="tx1"/>
                </a:solidFill>
              </a:rPr>
              <a:t>&amp;  Οριζόντια θέματα διαχείρισης ανθρώπινου δυναμικού </a:t>
            </a:r>
          </a:p>
          <a:p>
            <a:pPr marL="274320" lvl="1">
              <a:lnSpc>
                <a:spcPct val="110000"/>
              </a:lnSpc>
              <a:spcAft>
                <a:spcPts val="600"/>
              </a:spcAft>
              <a:buClr>
                <a:schemeClr val="accent1"/>
              </a:buClr>
              <a:buSzPct val="85000"/>
              <a:buNone/>
            </a:pPr>
            <a:r>
              <a:rPr lang="el-GR" sz="2400" dirty="0" smtClean="0">
                <a:solidFill>
                  <a:schemeClr val="tx1"/>
                </a:solidFill>
              </a:rPr>
              <a:t>	(εναλλαξιμότητα, μισθολόγιο, σύστημα αξιολόγησης)</a:t>
            </a:r>
          </a:p>
          <a:p>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714380"/>
          </a:xfrm>
        </p:spPr>
        <p:txBody>
          <a:bodyPr>
            <a:normAutofit fontScale="90000"/>
          </a:bodyPr>
          <a:lstStyle/>
          <a:p>
            <a:pPr algn="ctr"/>
            <a:r>
              <a:rPr lang="el-GR" dirty="0" smtClean="0"/>
              <a:t/>
            </a:r>
            <a:br>
              <a:rPr lang="el-GR" dirty="0" smtClean="0"/>
            </a:br>
            <a:r>
              <a:rPr lang="el-GR" dirty="0" smtClean="0"/>
              <a:t>Χρονοδιάγραμμα Μελετών</a:t>
            </a:r>
            <a:br>
              <a:rPr lang="el-GR" dirty="0" smtClean="0"/>
            </a:br>
            <a:endParaRPr lang="en-US" dirty="0"/>
          </a:p>
        </p:txBody>
      </p:sp>
      <p:sp>
        <p:nvSpPr>
          <p:cNvPr id="3" name="Content Placeholder 2"/>
          <p:cNvSpPr>
            <a:spLocks noGrp="1"/>
          </p:cNvSpPr>
          <p:nvPr>
            <p:ph idx="1"/>
          </p:nvPr>
        </p:nvSpPr>
        <p:spPr>
          <a:xfrm>
            <a:off x="457200" y="1714488"/>
            <a:ext cx="8229600" cy="4860048"/>
          </a:xfrm>
        </p:spPr>
        <p:txBody>
          <a:bodyPr>
            <a:normAutofit fontScale="92500" lnSpcReduction="10000"/>
          </a:bodyPr>
          <a:lstStyle/>
          <a:p>
            <a:pPr marL="274320" lvl="1">
              <a:lnSpc>
                <a:spcPct val="130000"/>
              </a:lnSpc>
              <a:spcAft>
                <a:spcPts val="600"/>
              </a:spcAft>
              <a:buClr>
                <a:schemeClr val="accent1"/>
              </a:buClr>
              <a:buSzPct val="85000"/>
              <a:buNone/>
            </a:pPr>
            <a:r>
              <a:rPr lang="el-GR" b="1" dirty="0" smtClean="0">
                <a:solidFill>
                  <a:schemeClr val="tx1"/>
                </a:solidFill>
              </a:rPr>
              <a:t>Β’ ΦΑΣΗ</a:t>
            </a:r>
            <a:r>
              <a:rPr lang="en-US" b="1" dirty="0" smtClean="0">
                <a:solidFill>
                  <a:schemeClr val="tx1"/>
                </a:solidFill>
              </a:rPr>
              <a:t> (Q3 2014 – Q2 2015)</a:t>
            </a:r>
            <a:endParaRPr lang="el-GR" b="1" dirty="0" smtClean="0">
              <a:solidFill>
                <a:schemeClr val="tx1"/>
              </a:solidFill>
            </a:endParaRPr>
          </a:p>
          <a:p>
            <a:pPr marL="274320" lvl="1">
              <a:lnSpc>
                <a:spcPct val="130000"/>
              </a:lnSpc>
              <a:spcAft>
                <a:spcPts val="600"/>
              </a:spcAft>
              <a:buClr>
                <a:schemeClr val="accent1"/>
              </a:buClr>
              <a:buSzPct val="85000"/>
              <a:buNone/>
            </a:pPr>
            <a:r>
              <a:rPr lang="el-GR" sz="1900" b="1" dirty="0" smtClean="0">
                <a:solidFill>
                  <a:schemeClr val="tx1"/>
                </a:solidFill>
              </a:rPr>
              <a:t>«Πολιτικά» Υπουργεία</a:t>
            </a:r>
          </a:p>
          <a:p>
            <a:pPr lvl="1">
              <a:spcBef>
                <a:spcPts val="0"/>
              </a:spcBef>
              <a:spcAft>
                <a:spcPts val="600"/>
              </a:spcAft>
              <a:buNone/>
            </a:pPr>
            <a:r>
              <a:rPr lang="el-GR" sz="1900" dirty="0" smtClean="0">
                <a:solidFill>
                  <a:schemeClr val="tx1"/>
                </a:solidFill>
              </a:rPr>
              <a:t>(α) Υπουργείο Εξωτερικών</a:t>
            </a:r>
          </a:p>
          <a:p>
            <a:pPr lvl="1">
              <a:spcBef>
                <a:spcPts val="0"/>
              </a:spcBef>
              <a:spcAft>
                <a:spcPts val="600"/>
              </a:spcAft>
              <a:buNone/>
            </a:pPr>
            <a:r>
              <a:rPr lang="el-GR" sz="1900" dirty="0" smtClean="0">
                <a:solidFill>
                  <a:schemeClr val="tx1"/>
                </a:solidFill>
              </a:rPr>
              <a:t>(β) Υπουργείο Άμυνας</a:t>
            </a:r>
          </a:p>
          <a:p>
            <a:pPr lvl="1">
              <a:spcBef>
                <a:spcPts val="0"/>
              </a:spcBef>
              <a:spcAft>
                <a:spcPts val="600"/>
              </a:spcAft>
              <a:buNone/>
            </a:pPr>
            <a:r>
              <a:rPr lang="el-GR" sz="1900" dirty="0" smtClean="0">
                <a:solidFill>
                  <a:schemeClr val="tx1"/>
                </a:solidFill>
              </a:rPr>
              <a:t>(γ) Υπουργείο Δικαιοσύνης και Δημοσίας Τάξεως</a:t>
            </a:r>
          </a:p>
          <a:p>
            <a:pPr marL="274320" lvl="1">
              <a:lnSpc>
                <a:spcPct val="130000"/>
              </a:lnSpc>
              <a:spcAft>
                <a:spcPts val="600"/>
              </a:spcAft>
              <a:buClr>
                <a:schemeClr val="accent1"/>
              </a:buClr>
              <a:buSzPct val="85000"/>
              <a:buNone/>
            </a:pPr>
            <a:r>
              <a:rPr lang="el-GR" sz="1900" b="1" dirty="0" smtClean="0">
                <a:solidFill>
                  <a:schemeClr val="tx1"/>
                </a:solidFill>
              </a:rPr>
              <a:t>«Οικονομικά» Υπουργεία</a:t>
            </a:r>
          </a:p>
          <a:p>
            <a:pPr lvl="1">
              <a:spcBef>
                <a:spcPts val="0"/>
              </a:spcBef>
              <a:spcAft>
                <a:spcPts val="600"/>
              </a:spcAft>
              <a:buNone/>
            </a:pPr>
            <a:r>
              <a:rPr lang="el-GR" sz="1900" dirty="0" smtClean="0">
                <a:solidFill>
                  <a:schemeClr val="tx1"/>
                </a:solidFill>
              </a:rPr>
              <a:t>(α) Υπουργείο Ενέργειας, Εμπορίου, Βιομηχανίας και Τουρισμού</a:t>
            </a:r>
          </a:p>
          <a:p>
            <a:pPr lvl="1">
              <a:spcBef>
                <a:spcPts val="0"/>
              </a:spcBef>
              <a:spcAft>
                <a:spcPts val="600"/>
              </a:spcAft>
              <a:buNone/>
            </a:pPr>
            <a:r>
              <a:rPr lang="el-GR" sz="1900" dirty="0" smtClean="0">
                <a:solidFill>
                  <a:schemeClr val="tx1"/>
                </a:solidFill>
              </a:rPr>
              <a:t>(β) Υπουργείο Εργασίας και Κοινωνικών Ασφαλίσεων</a:t>
            </a:r>
          </a:p>
          <a:p>
            <a:pPr lvl="1">
              <a:spcBef>
                <a:spcPts val="0"/>
              </a:spcBef>
              <a:spcAft>
                <a:spcPts val="600"/>
              </a:spcAft>
              <a:buNone/>
            </a:pPr>
            <a:r>
              <a:rPr lang="el-GR" sz="1900" dirty="0" smtClean="0">
                <a:solidFill>
                  <a:schemeClr val="tx1"/>
                </a:solidFill>
              </a:rPr>
              <a:t>(γ) Υπουργείο Συγκοινωνιών και Έργων</a:t>
            </a:r>
            <a:endParaRPr lang="en-US" sz="1900" dirty="0" smtClean="0">
              <a:solidFill>
                <a:schemeClr val="tx1"/>
              </a:solidFill>
            </a:endParaRPr>
          </a:p>
          <a:p>
            <a:pPr lvl="1">
              <a:spcBef>
                <a:spcPts val="0"/>
              </a:spcBef>
              <a:spcAft>
                <a:spcPts val="600"/>
              </a:spcAft>
              <a:buNone/>
            </a:pPr>
            <a:r>
              <a:rPr lang="el-GR" sz="1900" dirty="0" smtClean="0">
                <a:solidFill>
                  <a:schemeClr val="tx1"/>
                </a:solidFill>
              </a:rPr>
              <a:t>(δ) Υπουργείο Εσωτερικών</a:t>
            </a:r>
            <a:endParaRPr lang="el-GR" sz="1900" i="1" dirty="0" smtClean="0">
              <a:solidFill>
                <a:schemeClr val="tx1"/>
              </a:solidFill>
            </a:endParaRPr>
          </a:p>
          <a:p>
            <a:pPr lvl="1">
              <a:spcBef>
                <a:spcPts val="0"/>
              </a:spcBef>
              <a:spcAft>
                <a:spcPts val="600"/>
              </a:spcAft>
              <a:buNone/>
            </a:pPr>
            <a:r>
              <a:rPr lang="el-GR" sz="1900" dirty="0" smtClean="0">
                <a:solidFill>
                  <a:schemeClr val="tx1"/>
                </a:solidFill>
              </a:rPr>
              <a:t>(ε) Υπουργείο Οικονομικών (</a:t>
            </a:r>
            <a:r>
              <a:rPr lang="el-GR" sz="1900" dirty="0" err="1" smtClean="0">
                <a:solidFill>
                  <a:schemeClr val="tx1"/>
                </a:solidFill>
              </a:rPr>
              <a:t>συμπ</a:t>
            </a:r>
            <a:r>
              <a:rPr lang="el-GR" sz="1900" dirty="0" smtClean="0">
                <a:solidFill>
                  <a:schemeClr val="tx1"/>
                </a:solidFill>
              </a:rPr>
              <a:t>. Γενικού Λογιστηρίου και Γραφείου 	Προγραμματισμού) </a:t>
            </a:r>
            <a:r>
              <a:rPr lang="el-GR" sz="1900" i="1" dirty="0" smtClean="0">
                <a:solidFill>
                  <a:schemeClr val="tx1"/>
                </a:solidFill>
              </a:rPr>
              <a:t>– Θα εξεταστεί στα πλαίσια του </a:t>
            </a:r>
            <a:r>
              <a:rPr lang="en-US" sz="1900" i="1" dirty="0" smtClean="0">
                <a:solidFill>
                  <a:schemeClr val="tx1"/>
                </a:solidFill>
              </a:rPr>
              <a:t>PFM </a:t>
            </a:r>
            <a:r>
              <a:rPr lang="el-GR" sz="1900" i="1" dirty="0" smtClean="0">
                <a:solidFill>
                  <a:schemeClr val="tx1"/>
                </a:solidFill>
              </a:rPr>
              <a:t>(Διαχείριση Δημόσιων 	Οικονομικών)</a:t>
            </a:r>
            <a:r>
              <a:rPr lang="en-GB" sz="1800" i="1" dirty="0" smtClean="0"/>
              <a:t> </a:t>
            </a:r>
            <a:r>
              <a:rPr lang="el-GR" sz="1900" dirty="0" smtClean="0">
                <a:solidFill>
                  <a:schemeClr val="tx1"/>
                </a:solidFill>
              </a:rPr>
              <a:t>	</a:t>
            </a:r>
          </a:p>
          <a:p>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229600" cy="857256"/>
          </a:xfrm>
        </p:spPr>
        <p:txBody>
          <a:bodyPr/>
          <a:lstStyle/>
          <a:p>
            <a:pPr algn="ctr"/>
            <a:r>
              <a:rPr lang="el-GR" dirty="0" smtClean="0"/>
              <a:t>Χρονοδιάγραμμα Μελετών</a:t>
            </a:r>
            <a:endParaRPr lang="en-US" dirty="0"/>
          </a:p>
        </p:txBody>
      </p:sp>
      <p:sp>
        <p:nvSpPr>
          <p:cNvPr id="3" name="Content Placeholder 2"/>
          <p:cNvSpPr>
            <a:spLocks noGrp="1"/>
          </p:cNvSpPr>
          <p:nvPr>
            <p:ph idx="1"/>
          </p:nvPr>
        </p:nvSpPr>
        <p:spPr>
          <a:xfrm>
            <a:off x="457200" y="1785926"/>
            <a:ext cx="8229600" cy="4788610"/>
          </a:xfrm>
        </p:spPr>
        <p:txBody>
          <a:bodyPr/>
          <a:lstStyle/>
          <a:p>
            <a:pPr marL="274320" lvl="1">
              <a:lnSpc>
                <a:spcPct val="120000"/>
              </a:lnSpc>
              <a:spcAft>
                <a:spcPts val="600"/>
              </a:spcAft>
              <a:buClr>
                <a:schemeClr val="accent1"/>
              </a:buClr>
              <a:buSzPct val="85000"/>
              <a:buNone/>
            </a:pPr>
            <a:r>
              <a:rPr lang="el-GR" sz="2400" b="1" dirty="0" smtClean="0">
                <a:solidFill>
                  <a:schemeClr val="tx1"/>
                </a:solidFill>
              </a:rPr>
              <a:t>Γ’ ΦΑΣΗ</a:t>
            </a:r>
            <a:r>
              <a:rPr lang="en-US" sz="2400" b="1" dirty="0" smtClean="0">
                <a:solidFill>
                  <a:schemeClr val="tx1"/>
                </a:solidFill>
              </a:rPr>
              <a:t> (Q4 2014 – Q2 2015)</a:t>
            </a:r>
          </a:p>
          <a:p>
            <a:pPr marL="274320" lvl="1">
              <a:lnSpc>
                <a:spcPct val="110000"/>
              </a:lnSpc>
              <a:spcAft>
                <a:spcPts val="600"/>
              </a:spcAft>
              <a:buClr>
                <a:schemeClr val="accent1"/>
              </a:buClr>
              <a:buSzPct val="85000"/>
              <a:buNone/>
            </a:pPr>
            <a:r>
              <a:rPr lang="el-GR" sz="2400" dirty="0" smtClean="0">
                <a:solidFill>
                  <a:schemeClr val="tx1"/>
                </a:solidFill>
              </a:rPr>
              <a:t>Ανεξάρτητες Υπηρεσίες και Υπηρεσίες που προβλέπονται στο Σύνταγμα</a:t>
            </a:r>
            <a:endParaRPr lang="en-US" sz="2400" dirty="0" smtClean="0">
              <a:solidFill>
                <a:schemeClr val="tx1"/>
              </a:solidFill>
            </a:endParaRPr>
          </a:p>
          <a:p>
            <a:pPr marL="274320" lvl="1">
              <a:lnSpc>
                <a:spcPct val="110000"/>
              </a:lnSpc>
              <a:spcAft>
                <a:spcPts val="600"/>
              </a:spcAft>
              <a:buClr>
                <a:schemeClr val="accent1"/>
              </a:buClr>
              <a:buSzPct val="85000"/>
              <a:buNone/>
            </a:pPr>
            <a:endParaRPr lang="en-US" sz="2400" dirty="0" smtClean="0">
              <a:solidFill>
                <a:schemeClr val="tx1"/>
              </a:solidFill>
            </a:endParaRPr>
          </a:p>
          <a:p>
            <a:pPr marL="274320" lvl="1">
              <a:lnSpc>
                <a:spcPct val="110000"/>
              </a:lnSpc>
              <a:spcAft>
                <a:spcPts val="600"/>
              </a:spcAft>
              <a:buClr>
                <a:schemeClr val="accent1"/>
              </a:buClr>
              <a:buSzPct val="85000"/>
              <a:buNone/>
            </a:pPr>
            <a:r>
              <a:rPr lang="en-US" sz="2400" b="1" dirty="0" smtClean="0">
                <a:solidFill>
                  <a:schemeClr val="tx1"/>
                </a:solidFill>
              </a:rPr>
              <a:t>*** </a:t>
            </a:r>
            <a:r>
              <a:rPr lang="el-GR" sz="2400" b="1" dirty="0" smtClean="0">
                <a:solidFill>
                  <a:schemeClr val="tx1"/>
                </a:solidFill>
              </a:rPr>
              <a:t>Ημικρατικοί Οργανισμοί ή Συμβούλια </a:t>
            </a:r>
          </a:p>
          <a:p>
            <a:pPr marL="274320" lvl="1">
              <a:lnSpc>
                <a:spcPct val="110000"/>
              </a:lnSpc>
              <a:spcAft>
                <a:spcPts val="600"/>
              </a:spcAft>
              <a:buClr>
                <a:schemeClr val="accent1"/>
              </a:buClr>
              <a:buSzPct val="85000"/>
              <a:buNone/>
            </a:pPr>
            <a:r>
              <a:rPr lang="el-GR" sz="2400" dirty="0" smtClean="0">
                <a:solidFill>
                  <a:schemeClr val="tx1"/>
                </a:solidFill>
              </a:rPr>
              <a:t>	Θα γίνονται παράλληλα με την μελέτη του Υπουργείου με το οποίο συνδέονται, αφού ολοκληρωθεί η διαδικασία της παρ. 3.5 και 3.6 για αξιολόγηση και ιδιωτικοποίηση κρατικών οργανισμών</a:t>
            </a:r>
            <a:endParaRPr lang="en-US" sz="2400" dirty="0" smtClean="0">
              <a:solidFill>
                <a:schemeClr val="tx1"/>
              </a:solidFill>
            </a:endParaRPr>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1066800"/>
          </a:xfrm>
        </p:spPr>
        <p:txBody>
          <a:bodyPr>
            <a:normAutofit fontScale="90000"/>
          </a:bodyPr>
          <a:lstStyle/>
          <a:p>
            <a:pPr algn="ctr"/>
            <a:r>
              <a:rPr lang="el-GR" dirty="0" smtClean="0"/>
              <a:t>Μελέτη Αναδιάρθρωσης </a:t>
            </a:r>
            <a:br>
              <a:rPr lang="el-GR" dirty="0" smtClean="0"/>
            </a:br>
            <a:r>
              <a:rPr lang="el-GR" dirty="0" smtClean="0"/>
              <a:t>Υπουργείου Υγείας</a:t>
            </a:r>
            <a:endParaRPr lang="en-US" dirty="0"/>
          </a:p>
        </p:txBody>
      </p:sp>
      <p:sp>
        <p:nvSpPr>
          <p:cNvPr id="3" name="Content Placeholder 2"/>
          <p:cNvSpPr>
            <a:spLocks noGrp="1"/>
          </p:cNvSpPr>
          <p:nvPr>
            <p:ph idx="1"/>
          </p:nvPr>
        </p:nvSpPr>
        <p:spPr>
          <a:xfrm>
            <a:off x="457200" y="1785926"/>
            <a:ext cx="8229600" cy="4788610"/>
          </a:xfrm>
        </p:spPr>
        <p:txBody>
          <a:bodyPr>
            <a:normAutofit fontScale="77500" lnSpcReduction="20000"/>
          </a:bodyPr>
          <a:lstStyle/>
          <a:p>
            <a:pPr marL="0" indent="0">
              <a:buNone/>
            </a:pPr>
            <a:r>
              <a:rPr lang="el-GR" u="sng" dirty="0" smtClean="0"/>
              <a:t>Στόχος</a:t>
            </a:r>
            <a:r>
              <a:rPr lang="el-GR" dirty="0" smtClean="0"/>
              <a:t>:</a:t>
            </a:r>
          </a:p>
          <a:p>
            <a:pPr marL="0" indent="0">
              <a:buNone/>
            </a:pPr>
            <a:r>
              <a:rPr lang="el-GR" dirty="0" smtClean="0"/>
              <a:t>Η θεσμική ενδυνάμωση του Υπουργείου ώστε να καταστεί στρατηγικός φορέας παραγωγής πολιτικής στην Υγεία και η αυτονόμηση των δημόσιων νοσηλευτηρίων στην Κύπρο.</a:t>
            </a:r>
          </a:p>
          <a:p>
            <a:pPr marL="0" indent="0"/>
            <a:endParaRPr lang="el-GR" dirty="0" smtClean="0"/>
          </a:p>
          <a:p>
            <a:pPr marL="0" indent="0">
              <a:buNone/>
            </a:pPr>
            <a:r>
              <a:rPr lang="el-GR" u="sng" dirty="0" smtClean="0"/>
              <a:t>Θεματικές ενότητες</a:t>
            </a:r>
            <a:r>
              <a:rPr lang="el-GR" dirty="0" smtClean="0"/>
              <a:t>:</a:t>
            </a:r>
          </a:p>
          <a:p>
            <a:pPr marL="0" indent="0"/>
            <a:r>
              <a:rPr lang="el-GR" dirty="0" smtClean="0"/>
              <a:t>Ανάλυση καθεστώτος διακυβέρνησης των δημόσιων υπηρεσιών υγείας (νοσοκομεία, εξειδικευμένα κέντρα, κέντρα υγείας και κέντρα πρωτοβάθμιας φροντίδας)- εντοπισμός αδυναμιών και εισηγήσεις για αντιμετώπισή τους. </a:t>
            </a:r>
          </a:p>
          <a:p>
            <a:pPr marL="0" indent="0"/>
            <a:r>
              <a:rPr lang="el-GR" dirty="0" smtClean="0"/>
              <a:t>Αξιολόγηση ρόλου και οργανωτικής δομής ΥΥ -εισηγήσεις για θεσμικές αλλαγές (φορέας παραγωγής πολιτικής και ρυθμιστής)</a:t>
            </a:r>
          </a:p>
          <a:p>
            <a:pPr marL="0" indent="0"/>
            <a:r>
              <a:rPr lang="el-GR" dirty="0" smtClean="0"/>
              <a:t> Αξιολόγηση </a:t>
            </a:r>
            <a:r>
              <a:rPr lang="el-GR" dirty="0" err="1" smtClean="0"/>
              <a:t>Ημικρατικών</a:t>
            </a:r>
            <a:r>
              <a:rPr lang="el-GR" dirty="0" smtClean="0"/>
              <a:t> Οργανισμών -Οργανισμού Ασφάλισης Υγείας και το </a:t>
            </a:r>
            <a:r>
              <a:rPr lang="el-GR" dirty="0" err="1" smtClean="0"/>
              <a:t>Αντιναρκωτικού</a:t>
            </a:r>
            <a:r>
              <a:rPr lang="el-GR" dirty="0" smtClean="0"/>
              <a:t> Συμβουλίου.</a:t>
            </a:r>
          </a:p>
          <a:p>
            <a:pPr marL="0" indent="0">
              <a:buNone/>
            </a:pPr>
            <a:endParaRPr lang="el-GR" dirty="0" smtClean="0"/>
          </a:p>
          <a:p>
            <a:pPr marL="0" indent="0">
              <a:buNone/>
            </a:pPr>
            <a:endParaRPr lang="el-GR" sz="2700" dirty="0" smtClean="0"/>
          </a:p>
        </p:txBody>
      </p:sp>
      <p:pic>
        <p:nvPicPr>
          <p:cNvPr id="4" name="Picture 2" descr="C:\Users\User\Pictures\title_gr (1).gif"/>
          <p:cNvPicPr>
            <a:picLocks noChangeAspect="1" noChangeArrowheads="1"/>
          </p:cNvPicPr>
          <p:nvPr/>
        </p:nvPicPr>
        <p:blipFill>
          <a:blip r:embed="rId3"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642918"/>
            <a:ext cx="8229600" cy="1066800"/>
          </a:xfrm>
        </p:spPr>
        <p:txBody>
          <a:bodyPr>
            <a:normAutofit fontScale="90000"/>
          </a:bodyPr>
          <a:lstStyle/>
          <a:p>
            <a:pPr algn="ctr"/>
            <a:r>
              <a:rPr lang="el-GR" dirty="0" smtClean="0"/>
              <a:t>Μελέτη Αναδιάρθρωσης </a:t>
            </a:r>
            <a:br>
              <a:rPr lang="el-GR" dirty="0" smtClean="0"/>
            </a:br>
            <a:r>
              <a:rPr lang="el-GR" dirty="0" smtClean="0"/>
              <a:t>Υπουργείου Παιδείας και Πολιτισμού</a:t>
            </a:r>
            <a:endParaRPr lang="en-US" dirty="0"/>
          </a:p>
        </p:txBody>
      </p:sp>
      <p:sp>
        <p:nvSpPr>
          <p:cNvPr id="3" name="Content Placeholder 2"/>
          <p:cNvSpPr>
            <a:spLocks noGrp="1"/>
          </p:cNvSpPr>
          <p:nvPr>
            <p:ph idx="1"/>
          </p:nvPr>
        </p:nvSpPr>
        <p:spPr>
          <a:xfrm>
            <a:off x="457200" y="1928802"/>
            <a:ext cx="8229600" cy="4645734"/>
          </a:xfrm>
        </p:spPr>
        <p:txBody>
          <a:bodyPr>
            <a:normAutofit/>
          </a:bodyPr>
          <a:lstStyle/>
          <a:p>
            <a:pPr marL="0" indent="0">
              <a:spcBef>
                <a:spcPts val="0"/>
              </a:spcBef>
              <a:spcAft>
                <a:spcPts val="600"/>
              </a:spcAft>
              <a:buNone/>
            </a:pPr>
            <a:r>
              <a:rPr lang="el-GR" sz="2200" u="sng" dirty="0" smtClean="0"/>
              <a:t>Στόχος:</a:t>
            </a:r>
          </a:p>
          <a:p>
            <a:pPr marL="0" indent="0">
              <a:spcBef>
                <a:spcPts val="0"/>
              </a:spcBef>
              <a:spcAft>
                <a:spcPts val="600"/>
              </a:spcAft>
            </a:pPr>
            <a:r>
              <a:rPr lang="el-GR" sz="2200" dirty="0" smtClean="0"/>
              <a:t>Καταγραφή δεδομένων εκπαίδευσης  και παροχή εργαλείων αξιολόγησης υφιστάμενης κατάστασης και προόδου εκπαιδευτικής μεταρρύθμισης (άρχισε το 2003). </a:t>
            </a:r>
          </a:p>
          <a:p>
            <a:pPr marL="0" indent="0">
              <a:spcBef>
                <a:spcPts val="0"/>
              </a:spcBef>
              <a:spcAft>
                <a:spcPts val="600"/>
              </a:spcAft>
              <a:buNone/>
            </a:pPr>
            <a:endParaRPr lang="el-GR" sz="2200" dirty="0" smtClean="0"/>
          </a:p>
          <a:p>
            <a:pPr marL="0" indent="0">
              <a:spcBef>
                <a:spcPts val="0"/>
              </a:spcBef>
              <a:spcAft>
                <a:spcPts val="600"/>
              </a:spcAft>
            </a:pPr>
            <a:r>
              <a:rPr lang="el-GR" sz="2200" dirty="0" smtClean="0"/>
              <a:t>Παροχή εισηγήσεων για επίλυση προβλημάτων βάσει διεθνών πρακτικών. </a:t>
            </a:r>
          </a:p>
          <a:p>
            <a:pPr marL="0" indent="0">
              <a:spcBef>
                <a:spcPts val="0"/>
              </a:spcBef>
              <a:spcAft>
                <a:spcPts val="600"/>
              </a:spcAft>
              <a:buNone/>
            </a:pPr>
            <a:endParaRPr lang="en-US" sz="2200" dirty="0" smtClean="0"/>
          </a:p>
          <a:p>
            <a:pPr marL="0" indent="0">
              <a:spcBef>
                <a:spcPts val="0"/>
              </a:spcBef>
              <a:spcAft>
                <a:spcPts val="600"/>
              </a:spcAft>
            </a:pPr>
            <a:r>
              <a:rPr lang="el-GR" sz="2200" dirty="0" smtClean="0"/>
              <a:t>Διαμόρφωση ευέλικτης οργανωτικής δομής που θα ευθυγραμμίζεται με τον ρόλο και τους στόχους </a:t>
            </a:r>
            <a:r>
              <a:rPr lang="el-GR" sz="2200" smtClean="0"/>
              <a:t>του Υπουργείου.</a:t>
            </a:r>
            <a:endParaRPr lang="el-GR" sz="2200" dirty="0" smtClean="0"/>
          </a:p>
          <a:p>
            <a:pPr marL="0" indent="0">
              <a:spcBef>
                <a:spcPts val="0"/>
              </a:spcBef>
              <a:spcAft>
                <a:spcPts val="600"/>
              </a:spcAft>
            </a:pPr>
            <a:endParaRPr lang="el-GR" dirty="0" smtClean="0"/>
          </a:p>
          <a:p>
            <a:pPr>
              <a:buNone/>
            </a:pPr>
            <a:endParaRPr lang="en-US" dirty="0"/>
          </a:p>
        </p:txBody>
      </p:sp>
      <p:sp>
        <p:nvSpPr>
          <p:cNvPr id="4" name="Slide Number Placeholder 3"/>
          <p:cNvSpPr>
            <a:spLocks noGrp="1"/>
          </p:cNvSpPr>
          <p:nvPr>
            <p:ph type="sldNum" sz="quarter" idx="12"/>
          </p:nvPr>
        </p:nvSpPr>
        <p:spPr/>
        <p:txBody>
          <a:bodyPr/>
          <a:lstStyle/>
          <a:p>
            <a:fld id="{6E67A20E-B552-40D8-8D74-73287B994696}" type="slidenum">
              <a:rPr lang="en-US" smtClean="0"/>
              <a:pPr/>
              <a:t>19</a:t>
            </a:fld>
            <a:endParaRPr lang="en-US"/>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571480"/>
            <a:ext cx="1071538" cy="82597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229600" cy="1066800"/>
          </a:xfrm>
        </p:spPr>
        <p:txBody>
          <a:bodyPr/>
          <a:lstStyle/>
          <a:p>
            <a:pPr algn="ctr"/>
            <a:r>
              <a:rPr lang="el-GR" dirty="0" smtClean="0"/>
              <a:t>Γιατί μεταρρύθμιση;</a:t>
            </a:r>
            <a:endParaRPr lang="en-US" dirty="0"/>
          </a:p>
        </p:txBody>
      </p:sp>
      <p:sp>
        <p:nvSpPr>
          <p:cNvPr id="3" name="Content Placeholder 2"/>
          <p:cNvSpPr>
            <a:spLocks noGrp="1"/>
          </p:cNvSpPr>
          <p:nvPr>
            <p:ph idx="1"/>
          </p:nvPr>
        </p:nvSpPr>
        <p:spPr>
          <a:xfrm>
            <a:off x="428596" y="1857364"/>
            <a:ext cx="8229600" cy="4643470"/>
          </a:xfrm>
        </p:spPr>
        <p:txBody>
          <a:bodyPr>
            <a:normAutofit fontScale="62500" lnSpcReduction="20000"/>
          </a:bodyPr>
          <a:lstStyle/>
          <a:p>
            <a:pPr marL="274320" lvl="1">
              <a:lnSpc>
                <a:spcPct val="120000"/>
              </a:lnSpc>
              <a:spcAft>
                <a:spcPts val="600"/>
              </a:spcAft>
              <a:buClr>
                <a:schemeClr val="accent1"/>
              </a:buClr>
              <a:buSzPct val="85000"/>
              <a:buFont typeface="Wingdings 2"/>
              <a:buChar char=""/>
            </a:pPr>
            <a:r>
              <a:rPr lang="el-GR" sz="2700" dirty="0" smtClean="0">
                <a:solidFill>
                  <a:schemeClr val="tx1"/>
                </a:solidFill>
              </a:rPr>
              <a:t>Σημερινές απαιτήσεις από Δημόσια Υπηρεσία:</a:t>
            </a:r>
          </a:p>
          <a:p>
            <a:pPr lvl="1">
              <a:lnSpc>
                <a:spcPct val="120000"/>
              </a:lnSpc>
              <a:spcAft>
                <a:spcPts val="600"/>
              </a:spcAft>
              <a:buFont typeface="Wingdings" pitchFamily="2" charset="2"/>
              <a:buChar char="Ø"/>
            </a:pPr>
            <a:r>
              <a:rPr lang="el-GR" dirty="0" smtClean="0"/>
              <a:t>Παροχή απευθείας υπηρεσιών</a:t>
            </a:r>
          </a:p>
          <a:p>
            <a:pPr lvl="1">
              <a:lnSpc>
                <a:spcPct val="120000"/>
              </a:lnSpc>
              <a:spcAft>
                <a:spcPts val="600"/>
              </a:spcAft>
              <a:buFont typeface="Wingdings" pitchFamily="2" charset="2"/>
              <a:buChar char="Ø"/>
            </a:pPr>
            <a:r>
              <a:rPr lang="el-GR" dirty="0" smtClean="0"/>
              <a:t>Παραγωγή πολιτικής / στήριξη Υπουργών και εφαρμογή προγράμματος Κυβέρνησης</a:t>
            </a:r>
          </a:p>
          <a:p>
            <a:pPr lvl="1">
              <a:lnSpc>
                <a:spcPct val="120000"/>
              </a:lnSpc>
              <a:spcAft>
                <a:spcPts val="600"/>
              </a:spcAft>
              <a:buFont typeface="Wingdings" pitchFamily="2" charset="2"/>
              <a:buChar char="Ø"/>
            </a:pPr>
            <a:r>
              <a:rPr lang="el-GR" dirty="0" smtClean="0"/>
              <a:t>Υλοποίηση προγραμμάτων και έργων</a:t>
            </a:r>
          </a:p>
          <a:p>
            <a:pPr marL="274320" lvl="1">
              <a:lnSpc>
                <a:spcPct val="120000"/>
              </a:lnSpc>
              <a:spcAft>
                <a:spcPts val="600"/>
              </a:spcAft>
              <a:buClr>
                <a:schemeClr val="accent1"/>
              </a:buClr>
              <a:buSzPct val="85000"/>
              <a:buFont typeface="Wingdings 2"/>
              <a:buChar char=""/>
            </a:pPr>
            <a:r>
              <a:rPr lang="el-GR" sz="2700" dirty="0" smtClean="0">
                <a:solidFill>
                  <a:schemeClr val="tx1"/>
                </a:solidFill>
              </a:rPr>
              <a:t>Παρωχημένες δομές – υπάρχουν από το 1960 και δ</a:t>
            </a:r>
            <a:r>
              <a:rPr lang="el-GR" sz="2500" dirty="0" smtClean="0">
                <a:solidFill>
                  <a:schemeClr val="tx1"/>
                </a:solidFill>
              </a:rPr>
              <a:t>εν ανταποκρίνονται στις σημερινές απαιτήσεις</a:t>
            </a:r>
            <a:r>
              <a:rPr lang="en-US" sz="2500" dirty="0" smtClean="0">
                <a:solidFill>
                  <a:schemeClr val="tx1"/>
                </a:solidFill>
              </a:rPr>
              <a:t>.</a:t>
            </a:r>
            <a:endParaRPr lang="el-GR" sz="2500" dirty="0" smtClean="0">
              <a:solidFill>
                <a:schemeClr val="tx1"/>
              </a:solidFill>
            </a:endParaRPr>
          </a:p>
          <a:p>
            <a:pPr marL="274320" lvl="1">
              <a:lnSpc>
                <a:spcPct val="120000"/>
              </a:lnSpc>
              <a:spcAft>
                <a:spcPts val="600"/>
              </a:spcAft>
              <a:buClr>
                <a:schemeClr val="accent1"/>
              </a:buClr>
              <a:buSzPct val="85000"/>
              <a:buFont typeface="Wingdings 2"/>
              <a:buChar char=""/>
            </a:pPr>
            <a:r>
              <a:rPr lang="el-GR" sz="2700" dirty="0" smtClean="0">
                <a:solidFill>
                  <a:schemeClr val="tx1"/>
                </a:solidFill>
              </a:rPr>
              <a:t>Προβλήματα:</a:t>
            </a:r>
          </a:p>
          <a:p>
            <a:pPr lvl="1">
              <a:lnSpc>
                <a:spcPct val="120000"/>
              </a:lnSpc>
              <a:spcAft>
                <a:spcPts val="600"/>
              </a:spcAft>
              <a:buFont typeface="Wingdings" pitchFamily="2" charset="2"/>
              <a:buChar char="Ø"/>
            </a:pPr>
            <a:r>
              <a:rPr lang="el-GR" dirty="0" smtClean="0"/>
              <a:t>Επικαλύψεις</a:t>
            </a:r>
          </a:p>
          <a:p>
            <a:pPr lvl="1">
              <a:lnSpc>
                <a:spcPct val="120000"/>
              </a:lnSpc>
              <a:spcAft>
                <a:spcPts val="600"/>
              </a:spcAft>
              <a:buFont typeface="Wingdings" pitchFamily="2" charset="2"/>
              <a:buChar char="Ø"/>
            </a:pPr>
            <a:r>
              <a:rPr lang="el-GR" dirty="0" smtClean="0"/>
              <a:t>Αναποτελεσματικότητα</a:t>
            </a:r>
          </a:p>
          <a:p>
            <a:pPr lvl="1">
              <a:lnSpc>
                <a:spcPct val="120000"/>
              </a:lnSpc>
              <a:spcAft>
                <a:spcPts val="600"/>
              </a:spcAft>
              <a:buFont typeface="Wingdings" pitchFamily="2" charset="2"/>
              <a:buChar char="Ø"/>
            </a:pPr>
            <a:r>
              <a:rPr lang="el-GR" dirty="0" smtClean="0"/>
              <a:t>Καθυστερήσεις</a:t>
            </a:r>
          </a:p>
          <a:p>
            <a:pPr lvl="1">
              <a:lnSpc>
                <a:spcPct val="120000"/>
              </a:lnSpc>
              <a:spcAft>
                <a:spcPts val="600"/>
              </a:spcAft>
              <a:buFont typeface="Wingdings" pitchFamily="2" charset="2"/>
              <a:buChar char="Ø"/>
            </a:pPr>
            <a:r>
              <a:rPr lang="el-GR" dirty="0" smtClean="0"/>
              <a:t>Ψηλό Κόστος</a:t>
            </a:r>
          </a:p>
          <a:p>
            <a:pPr lvl="1">
              <a:lnSpc>
                <a:spcPct val="120000"/>
              </a:lnSpc>
              <a:spcAft>
                <a:spcPts val="600"/>
              </a:spcAft>
              <a:buFont typeface="Wingdings" pitchFamily="2" charset="2"/>
              <a:buChar char="Ø"/>
            </a:pPr>
            <a:r>
              <a:rPr lang="el-GR" dirty="0" smtClean="0"/>
              <a:t>Έλλειψη ξεκάθαρου οράματος Υπηρεσιών</a:t>
            </a:r>
          </a:p>
          <a:p>
            <a:pPr lvl="1">
              <a:lnSpc>
                <a:spcPct val="120000"/>
              </a:lnSpc>
              <a:spcAft>
                <a:spcPts val="600"/>
              </a:spcAft>
              <a:buFont typeface="Wingdings" pitchFamily="2" charset="2"/>
              <a:buChar char="Ø"/>
            </a:pPr>
            <a:endParaRPr lang="el-GR" dirty="0" smtClean="0"/>
          </a:p>
          <a:p>
            <a:pPr>
              <a:lnSpc>
                <a:spcPct val="120000"/>
              </a:lnSpc>
            </a:pPr>
            <a:endParaRPr lang="en-US" dirty="0"/>
          </a:p>
        </p:txBody>
      </p:sp>
      <p:pic>
        <p:nvPicPr>
          <p:cNvPr id="2050"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85794"/>
            <a:ext cx="8229600" cy="1066800"/>
          </a:xfrm>
        </p:spPr>
        <p:txBody>
          <a:bodyPr>
            <a:normAutofit fontScale="90000"/>
          </a:bodyPr>
          <a:lstStyle/>
          <a:p>
            <a:pPr algn="ctr"/>
            <a:r>
              <a:rPr lang="el-GR" dirty="0" smtClean="0"/>
              <a:t>Μελέτη Αναδιάρθρωσης </a:t>
            </a:r>
            <a:br>
              <a:rPr lang="el-GR" dirty="0" smtClean="0"/>
            </a:br>
            <a:r>
              <a:rPr lang="el-GR" dirty="0" smtClean="0"/>
              <a:t>Υπουργείου Παιδείας και Πολιτισμού</a:t>
            </a:r>
            <a:br>
              <a:rPr lang="el-GR" dirty="0" smtClean="0"/>
            </a:br>
            <a:endParaRPr lang="en-US" dirty="0"/>
          </a:p>
        </p:txBody>
      </p:sp>
      <p:sp>
        <p:nvSpPr>
          <p:cNvPr id="3" name="Content Placeholder 2"/>
          <p:cNvSpPr>
            <a:spLocks noGrp="1"/>
          </p:cNvSpPr>
          <p:nvPr>
            <p:ph idx="1"/>
          </p:nvPr>
        </p:nvSpPr>
        <p:spPr>
          <a:xfrm>
            <a:off x="457200" y="1785926"/>
            <a:ext cx="8229600" cy="4788610"/>
          </a:xfrm>
        </p:spPr>
        <p:txBody>
          <a:bodyPr>
            <a:noAutofit/>
          </a:bodyPr>
          <a:lstStyle/>
          <a:p>
            <a:pPr marL="0" indent="0">
              <a:spcBef>
                <a:spcPts val="0"/>
              </a:spcBef>
              <a:spcAft>
                <a:spcPts val="600"/>
              </a:spcAft>
              <a:buNone/>
              <a:tabLst>
                <a:tab pos="0" algn="l"/>
              </a:tabLst>
            </a:pPr>
            <a:r>
              <a:rPr lang="el-GR" sz="1800" u="sng" dirty="0" smtClean="0"/>
              <a:t>Θεματικές ενότητες:</a:t>
            </a:r>
          </a:p>
          <a:p>
            <a:pPr marL="0" indent="0">
              <a:spcBef>
                <a:spcPts val="0"/>
              </a:spcBef>
              <a:spcAft>
                <a:spcPts val="600"/>
              </a:spcAft>
              <a:buNone/>
              <a:tabLst>
                <a:tab pos="0" algn="l"/>
              </a:tabLst>
            </a:pPr>
            <a:r>
              <a:rPr lang="el-GR" sz="1800" dirty="0" smtClean="0"/>
              <a:t>α) αξιολόγηση των κυριότερων μεταρρυθμίσεων που προτάθηκαν ή/και υλοποιήθηκαν από το 2005 για όλες τις βαθμίδες εκπαίδευσης (επικέντρωση στη διοίκηση εκπαιδευτικού προσωπικού και διοίκηση/επίβλεψη τομέα τριτοβάθμιας εκπαίδευσης). </a:t>
            </a:r>
          </a:p>
          <a:p>
            <a:pPr marL="0" indent="0">
              <a:spcBef>
                <a:spcPts val="0"/>
              </a:spcBef>
              <a:spcAft>
                <a:spcPts val="600"/>
              </a:spcAft>
              <a:buNone/>
              <a:tabLst>
                <a:tab pos="0" algn="l"/>
              </a:tabLst>
            </a:pPr>
            <a:endParaRPr lang="el-GR" sz="1800" dirty="0" smtClean="0"/>
          </a:p>
          <a:p>
            <a:pPr marL="0" indent="0">
              <a:spcBef>
                <a:spcPts val="0"/>
              </a:spcBef>
              <a:spcAft>
                <a:spcPts val="600"/>
              </a:spcAft>
              <a:buNone/>
              <a:tabLst>
                <a:tab pos="0" algn="l"/>
              </a:tabLst>
            </a:pPr>
            <a:r>
              <a:rPr lang="el-GR" sz="1800" dirty="0" smtClean="0"/>
              <a:t>β) ανάλυση οργανωτικής δομής του ΥΠΠ και διασύνδεσή του με βασικούς κεντρικούς φορείς και σχολεία (στόχος οι βελτιώσεις στην ποιότητα, συντονισμός, συνολική απόδοση εκπαιδευτικού συστήματος και προώθηση πολιτιστικής κουλτούρας). </a:t>
            </a:r>
          </a:p>
          <a:p>
            <a:pPr marL="0" indent="0">
              <a:spcBef>
                <a:spcPts val="0"/>
              </a:spcBef>
              <a:spcAft>
                <a:spcPts val="600"/>
              </a:spcAft>
              <a:buNone/>
              <a:tabLst>
                <a:tab pos="0" algn="l"/>
              </a:tabLst>
            </a:pPr>
            <a:endParaRPr lang="el-GR" sz="1800" dirty="0" smtClean="0"/>
          </a:p>
          <a:p>
            <a:pPr marL="0" indent="0">
              <a:spcBef>
                <a:spcPts val="0"/>
              </a:spcBef>
              <a:spcAft>
                <a:spcPts val="600"/>
              </a:spcAft>
              <a:buNone/>
              <a:tabLst>
                <a:tab pos="0" algn="l"/>
              </a:tabLst>
            </a:pPr>
            <a:r>
              <a:rPr lang="el-GR" sz="1800" dirty="0" smtClean="0"/>
              <a:t>(γ) συστάσεις και προτάσεις για βελτίωση της ποιότητας και της αποτελεσματικότητας της παροχής υπηρεσιών τόσο αναφορικά με τον τομέα της εκπαίδευσης όσο και για τον τομέα του πολιτισμού. </a:t>
            </a:r>
          </a:p>
          <a:p>
            <a:pPr>
              <a:spcBef>
                <a:spcPts val="0"/>
              </a:spcBef>
              <a:spcAft>
                <a:spcPts val="600"/>
              </a:spcAft>
              <a:buNone/>
            </a:pPr>
            <a:endParaRPr lang="el-GR" sz="1200" dirty="0" smtClean="0"/>
          </a:p>
        </p:txBody>
      </p:sp>
      <p:pic>
        <p:nvPicPr>
          <p:cNvPr id="4" name="Picture 2" descr="C:\Users\User\Pictures\title_gr (1).gif"/>
          <p:cNvPicPr>
            <a:picLocks noChangeAspect="1" noChangeArrowheads="1"/>
          </p:cNvPicPr>
          <p:nvPr/>
        </p:nvPicPr>
        <p:blipFill>
          <a:blip r:embed="rId3"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857232"/>
            <a:ext cx="8229600" cy="1066800"/>
          </a:xfrm>
        </p:spPr>
        <p:txBody>
          <a:bodyPr>
            <a:normAutofit fontScale="90000"/>
          </a:bodyPr>
          <a:lstStyle/>
          <a:p>
            <a:pPr algn="ctr"/>
            <a:r>
              <a:rPr lang="el-GR" dirty="0" smtClean="0"/>
              <a:t>Μελέτη Αναδιάρθρωσης </a:t>
            </a:r>
            <a:br>
              <a:rPr lang="el-GR" dirty="0" smtClean="0"/>
            </a:br>
            <a:r>
              <a:rPr lang="el-GR" dirty="0" smtClean="0"/>
              <a:t>Υπουργείου Γεωργίας, Φυσικών Πόρων και Περιβάλλοντος</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u="sng" dirty="0" smtClean="0"/>
              <a:t>Στόχος:</a:t>
            </a:r>
          </a:p>
          <a:p>
            <a:pPr marL="0" indent="0">
              <a:buNone/>
            </a:pPr>
            <a:r>
              <a:rPr lang="el-GR" dirty="0" smtClean="0"/>
              <a:t>Ανάδειξη νέου ρόλου Υπουργείου και υποστηρικτικών υπηρεσιών του.</a:t>
            </a:r>
          </a:p>
          <a:p>
            <a:pPr>
              <a:spcBef>
                <a:spcPts val="0"/>
              </a:spcBef>
              <a:spcAft>
                <a:spcPts val="600"/>
              </a:spcAft>
              <a:buNone/>
            </a:pPr>
            <a:endParaRPr lang="el-GR" dirty="0" smtClean="0"/>
          </a:p>
          <a:p>
            <a:pPr marL="0" indent="0">
              <a:buNone/>
            </a:pPr>
            <a:r>
              <a:rPr lang="el-GR" sz="2700" u="sng" dirty="0" smtClean="0"/>
              <a:t>Θεματικές ενότητες:</a:t>
            </a:r>
          </a:p>
          <a:p>
            <a:pPr marL="0" indent="0">
              <a:buNone/>
            </a:pPr>
            <a:r>
              <a:rPr lang="el-GR" dirty="0" smtClean="0"/>
              <a:t>Α) αναθεώρηση λειτουργιών και αρμοδιοτήτων ΥΓΦΠΠ με βάση παγκόσμιες πρακτικές (στρατηγικός  προγραμματισμός , συντονισμός μεταξύ Τμημάτων, εντοπισμός αλληλοεπικαλύψεων, αναδόμηση οργανωτικών δομών).</a:t>
            </a:r>
          </a:p>
          <a:p>
            <a:pPr marL="0" indent="0">
              <a:buNone/>
            </a:pPr>
            <a:endParaRPr lang="el-GR" dirty="0" smtClean="0"/>
          </a:p>
          <a:p>
            <a:pPr marL="0" indent="0">
              <a:buNone/>
            </a:pPr>
            <a:r>
              <a:rPr lang="el-GR" dirty="0" smtClean="0"/>
              <a:t>Β) εις βάθος αναθεώρηση λειτουργιών και αρμοδιοτήτων πέντε Τμημάτων και υποβολή εισηγήσεων σε σχέση με</a:t>
            </a:r>
            <a:r>
              <a:rPr lang="en-US" dirty="0" smtClean="0"/>
              <a:t>:</a:t>
            </a:r>
            <a:r>
              <a:rPr lang="el-GR" dirty="0" smtClean="0"/>
              <a:t/>
            </a:r>
            <a:br>
              <a:rPr lang="el-GR" dirty="0" smtClean="0"/>
            </a:br>
            <a:r>
              <a:rPr lang="el-GR" dirty="0" smtClean="0"/>
              <a:t/>
            </a:r>
            <a:br>
              <a:rPr lang="el-GR" dirty="0" smtClean="0"/>
            </a:br>
            <a:r>
              <a:rPr lang="el-GR" dirty="0" smtClean="0"/>
              <a:t>• Στρατηγικό Πλαίσιο </a:t>
            </a:r>
            <a:br>
              <a:rPr lang="el-GR" dirty="0" smtClean="0"/>
            </a:br>
            <a:r>
              <a:rPr lang="el-GR" dirty="0" smtClean="0"/>
              <a:t>• Οργανωτική δομή και διαδικασίες λήψης αποφάσεων</a:t>
            </a:r>
            <a:br>
              <a:rPr lang="el-GR" dirty="0" smtClean="0"/>
            </a:br>
            <a:r>
              <a:rPr lang="el-GR" dirty="0" smtClean="0"/>
              <a:t>• Στελέχωση</a:t>
            </a:r>
            <a:br>
              <a:rPr lang="el-GR" dirty="0" smtClean="0"/>
            </a:br>
            <a:endParaRPr lang="en-US" dirty="0"/>
          </a:p>
        </p:txBody>
      </p:sp>
      <p:sp>
        <p:nvSpPr>
          <p:cNvPr id="4" name="Slide Number Placeholder 3"/>
          <p:cNvSpPr>
            <a:spLocks noGrp="1"/>
          </p:cNvSpPr>
          <p:nvPr>
            <p:ph type="sldNum" sz="quarter" idx="12"/>
          </p:nvPr>
        </p:nvSpPr>
        <p:spPr/>
        <p:txBody>
          <a:bodyPr/>
          <a:lstStyle/>
          <a:p>
            <a:fld id="{6E67A20E-B552-40D8-8D74-73287B994696}" type="slidenum">
              <a:rPr lang="en-US" smtClean="0"/>
              <a:pPr/>
              <a:t>21</a:t>
            </a:fld>
            <a:endParaRPr lang="en-US"/>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571480"/>
            <a:ext cx="1071538" cy="825977"/>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71480"/>
            <a:ext cx="8229600" cy="1066800"/>
          </a:xfrm>
        </p:spPr>
        <p:txBody>
          <a:bodyPr>
            <a:normAutofit fontScale="90000"/>
          </a:bodyPr>
          <a:lstStyle/>
          <a:p>
            <a:pPr algn="ctr"/>
            <a:r>
              <a:rPr lang="el-GR" dirty="0" smtClean="0"/>
              <a:t>Μελέτη Αναδιάρθρωσης Τοπικής Αυτοδιοίκησης</a:t>
            </a:r>
            <a:endParaRPr lang="en-US" dirty="0"/>
          </a:p>
        </p:txBody>
      </p:sp>
      <p:sp>
        <p:nvSpPr>
          <p:cNvPr id="3" name="Content Placeholder 2"/>
          <p:cNvSpPr>
            <a:spLocks noGrp="1"/>
          </p:cNvSpPr>
          <p:nvPr>
            <p:ph idx="1"/>
          </p:nvPr>
        </p:nvSpPr>
        <p:spPr>
          <a:xfrm>
            <a:off x="457200" y="1714488"/>
            <a:ext cx="8229600" cy="4860048"/>
          </a:xfrm>
        </p:spPr>
        <p:txBody>
          <a:bodyPr>
            <a:noAutofit/>
          </a:bodyPr>
          <a:lstStyle/>
          <a:p>
            <a:pPr>
              <a:buNone/>
            </a:pPr>
            <a:r>
              <a:rPr lang="el-GR" sz="1800" u="sng" dirty="0" smtClean="0"/>
              <a:t>Θεματικές ενότητες:</a:t>
            </a:r>
          </a:p>
          <a:p>
            <a:pPr>
              <a:buNone/>
            </a:pPr>
            <a:endParaRPr lang="el-GR" sz="1800" u="sng" dirty="0" smtClean="0"/>
          </a:p>
          <a:p>
            <a:pPr marL="0" indent="0">
              <a:spcBef>
                <a:spcPts val="0"/>
              </a:spcBef>
              <a:spcAft>
                <a:spcPts val="600"/>
              </a:spcAft>
              <a:buNone/>
            </a:pPr>
            <a:r>
              <a:rPr lang="el-GR" sz="1800" dirty="0" smtClean="0"/>
              <a:t>Α) Διεύρυνση των εξουσιών της Τοπικής Αυτοδιοίκησης, σε συνάρτηση με την Ευρωπαϊκή Χάρτα Τοπικής Αυτοδιοίκησης (και εξέταση αναγκών ανθρώπινου δυναμικού).</a:t>
            </a:r>
          </a:p>
          <a:p>
            <a:pPr marL="0" indent="0">
              <a:spcBef>
                <a:spcPts val="0"/>
              </a:spcBef>
              <a:spcAft>
                <a:spcPts val="600"/>
              </a:spcAft>
              <a:buNone/>
            </a:pPr>
            <a:endParaRPr lang="el-GR" sz="1800" dirty="0" smtClean="0"/>
          </a:p>
          <a:p>
            <a:pPr marL="0" indent="0">
              <a:spcBef>
                <a:spcPts val="0"/>
              </a:spcBef>
              <a:spcAft>
                <a:spcPts val="600"/>
              </a:spcAft>
              <a:buNone/>
            </a:pPr>
            <a:r>
              <a:rPr lang="el-GR" sz="1800" dirty="0" smtClean="0"/>
              <a:t>Β) Οικονομικά θέματα και θέματα αυτονομίας προϋπολογισμού και χρηματοδότησης Τοπικών Αρχών (ίδιες πηγές, χρηματοδοτικές ενισχύσεις), ανάπτυξη ικανότητας ΤΑ σε οικονομικό σχεδιασμό και διαχείριση προϋπολογισμού, λογοδοσία, δομές ελέγχου και διαφάνειας.</a:t>
            </a:r>
          </a:p>
          <a:p>
            <a:pPr marL="0" indent="0">
              <a:spcBef>
                <a:spcPts val="0"/>
              </a:spcBef>
              <a:spcAft>
                <a:spcPts val="600"/>
              </a:spcAft>
              <a:buNone/>
            </a:pPr>
            <a:endParaRPr lang="el-GR" sz="1800" dirty="0" smtClean="0"/>
          </a:p>
          <a:p>
            <a:pPr marL="0" indent="0">
              <a:spcBef>
                <a:spcPts val="0"/>
              </a:spcBef>
              <a:spcAft>
                <a:spcPts val="600"/>
              </a:spcAft>
              <a:buNone/>
            </a:pPr>
            <a:r>
              <a:rPr lang="el-GR" sz="1800" dirty="0" smtClean="0"/>
              <a:t>Γ)Διαχείριση ανθρώπινου δυναμικού (συστηματοποίηση προσλήψεων και προαγωγών, κινητικότητα, αξιολόγηση προσωπικού).</a:t>
            </a:r>
            <a:endParaRPr lang="en-US" sz="1800" dirty="0" smtClean="0"/>
          </a:p>
        </p:txBody>
      </p:sp>
      <p:sp>
        <p:nvSpPr>
          <p:cNvPr id="4" name="Slide Number Placeholder 3"/>
          <p:cNvSpPr>
            <a:spLocks noGrp="1"/>
          </p:cNvSpPr>
          <p:nvPr>
            <p:ph type="sldNum" sz="quarter" idx="12"/>
          </p:nvPr>
        </p:nvSpPr>
        <p:spPr/>
        <p:txBody>
          <a:bodyPr/>
          <a:lstStyle/>
          <a:p>
            <a:fld id="{6E67A20E-B552-40D8-8D74-73287B994696}" type="slidenum">
              <a:rPr lang="en-US" smtClean="0"/>
              <a:pPr/>
              <a:t>22</a:t>
            </a:fld>
            <a:endParaRPr lang="en-US"/>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571480"/>
            <a:ext cx="1071538" cy="825977"/>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571480"/>
            <a:ext cx="8229600" cy="1066800"/>
          </a:xfrm>
        </p:spPr>
        <p:txBody>
          <a:bodyPr>
            <a:normAutofit fontScale="90000"/>
          </a:bodyPr>
          <a:lstStyle/>
          <a:p>
            <a:pPr algn="ctr"/>
            <a:r>
              <a:rPr lang="el-GR" dirty="0" smtClean="0"/>
              <a:t>Μελέτη Αναδιάρθρωσης Εφόρου Εταιρειών και Επίσημου Παραλήπτη</a:t>
            </a:r>
            <a:endParaRPr lang="en-US" dirty="0"/>
          </a:p>
        </p:txBody>
      </p:sp>
      <p:sp>
        <p:nvSpPr>
          <p:cNvPr id="3" name="Content Placeholder 2"/>
          <p:cNvSpPr>
            <a:spLocks noGrp="1"/>
          </p:cNvSpPr>
          <p:nvPr>
            <p:ph idx="1"/>
          </p:nvPr>
        </p:nvSpPr>
        <p:spPr>
          <a:xfrm>
            <a:off x="428596" y="1714488"/>
            <a:ext cx="8229600" cy="4860048"/>
          </a:xfrm>
        </p:spPr>
        <p:txBody>
          <a:bodyPr>
            <a:normAutofit fontScale="62500" lnSpcReduction="20000"/>
          </a:bodyPr>
          <a:lstStyle/>
          <a:p>
            <a:pPr marL="0" indent="0">
              <a:spcBef>
                <a:spcPts val="0"/>
              </a:spcBef>
              <a:spcAft>
                <a:spcPts val="600"/>
              </a:spcAft>
              <a:buNone/>
            </a:pPr>
            <a:r>
              <a:rPr lang="el-GR" u="sng" dirty="0" smtClean="0"/>
              <a:t>Στόχος</a:t>
            </a:r>
            <a:r>
              <a:rPr lang="el-GR" dirty="0" smtClean="0"/>
              <a:t>:</a:t>
            </a:r>
          </a:p>
          <a:p>
            <a:pPr marL="0" indent="0">
              <a:buNone/>
            </a:pPr>
            <a:r>
              <a:rPr lang="el-GR" dirty="0" smtClean="0"/>
              <a:t>Διαμόρφωση του Τμήματος για αποτελεσματικότητα και αμεσότητα.</a:t>
            </a:r>
          </a:p>
          <a:p>
            <a:pPr marL="0" indent="0">
              <a:buNone/>
            </a:pPr>
            <a:r>
              <a:rPr lang="el-GR" dirty="0" smtClean="0"/>
              <a:t>Εκσυγχρονισμός  δομής, νομοθεσίας και διαδικασιών και αξιοποίηση συστημάτων πληροφορικής.</a:t>
            </a:r>
          </a:p>
          <a:p>
            <a:pPr>
              <a:buNone/>
            </a:pPr>
            <a:endParaRPr lang="el-GR" dirty="0" smtClean="0"/>
          </a:p>
          <a:p>
            <a:pPr marL="0" indent="0">
              <a:buNone/>
            </a:pPr>
            <a:r>
              <a:rPr lang="el-GR" u="sng" dirty="0" smtClean="0"/>
              <a:t>Θεματικές ενότητες</a:t>
            </a:r>
            <a:r>
              <a:rPr lang="el-GR" dirty="0" smtClean="0"/>
              <a:t>:</a:t>
            </a:r>
          </a:p>
          <a:p>
            <a:pPr marL="0" indent="0">
              <a:buNone/>
            </a:pPr>
            <a:r>
              <a:rPr lang="el-GR" dirty="0" smtClean="0"/>
              <a:t>Α) Απλοποίηση και εκσυγχρονισμός των υφιστάμενων διαδικασιών που διεκπεραιώνονται για τις ανάγκες των εταιρειών, καθώς και των διαδικασιών για εγγραφή νέων εταιρειών. </a:t>
            </a:r>
          </a:p>
          <a:p>
            <a:pPr marL="0" indent="0">
              <a:buNone/>
            </a:pPr>
            <a:endParaRPr lang="el-GR" dirty="0" smtClean="0"/>
          </a:p>
          <a:p>
            <a:pPr marL="0" indent="0">
              <a:buNone/>
            </a:pPr>
            <a:r>
              <a:rPr lang="el-GR" dirty="0" smtClean="0"/>
              <a:t>Β) Εξέταση  και αναθεώρηση του νομοθετικού πλαισίου για υιοθέτηση ρυθμίσεων που να προωθούν αποδοτικότερη οργάνωση και λειτουργία του Τμήματος.</a:t>
            </a:r>
          </a:p>
          <a:p>
            <a:pPr marL="0" indent="0">
              <a:buNone/>
            </a:pPr>
            <a:endParaRPr lang="el-GR" dirty="0" smtClean="0"/>
          </a:p>
          <a:p>
            <a:pPr marL="0" indent="0">
              <a:buNone/>
            </a:pPr>
            <a:r>
              <a:rPr lang="el-GR" dirty="0" smtClean="0"/>
              <a:t>Γ) Διευκόλυνση της  παρακολούθησης εταιριών (σε σχέση με υποχρέωση έγκαιρης υποβολής ετήσιων οικονομικών καταστάσεων).</a:t>
            </a:r>
          </a:p>
          <a:p>
            <a:pPr marL="0" indent="0">
              <a:buNone/>
            </a:pPr>
            <a:endParaRPr lang="el-GR" dirty="0" smtClean="0"/>
          </a:p>
          <a:p>
            <a:pPr marL="0" indent="0">
              <a:buNone/>
            </a:pPr>
            <a:r>
              <a:rPr lang="el-GR" dirty="0" smtClean="0"/>
              <a:t>Δ) Καταγραφή των σταδίων για σάρωση όλων των εγγράφων (γρηγορότερη εξέταση αιτήσεων και ευκολότερη αναζήτηση πληροφοριών).</a:t>
            </a:r>
            <a:endParaRPr lang="en-US" dirty="0"/>
          </a:p>
        </p:txBody>
      </p:sp>
      <p:sp>
        <p:nvSpPr>
          <p:cNvPr id="4" name="Slide Number Placeholder 3"/>
          <p:cNvSpPr>
            <a:spLocks noGrp="1"/>
          </p:cNvSpPr>
          <p:nvPr>
            <p:ph type="sldNum" sz="quarter" idx="12"/>
          </p:nvPr>
        </p:nvSpPr>
        <p:spPr/>
        <p:txBody>
          <a:bodyPr/>
          <a:lstStyle/>
          <a:p>
            <a:fld id="{6E67A20E-B552-40D8-8D74-73287B994696}" type="slidenum">
              <a:rPr lang="en-US" smtClean="0"/>
              <a:pPr/>
              <a:t>23</a:t>
            </a:fld>
            <a:endParaRPr lang="en-US"/>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571480"/>
            <a:ext cx="1071538" cy="825977"/>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857232"/>
            <a:ext cx="8229600" cy="1357322"/>
          </a:xfrm>
        </p:spPr>
        <p:txBody>
          <a:bodyPr>
            <a:normAutofit fontScale="90000"/>
          </a:bodyPr>
          <a:lstStyle/>
          <a:p>
            <a:pPr algn="ctr"/>
            <a:r>
              <a:rPr lang="el-GR" dirty="0" smtClean="0"/>
              <a:t>Μελέτη για οριζόντια θέματα διαχείρισης ανθρώπινου δυναμικού</a:t>
            </a:r>
            <a:r>
              <a:rPr lang="el-GR" b="1" dirty="0" smtClean="0"/>
              <a:t/>
            </a:r>
            <a:br>
              <a:rPr lang="el-GR" b="1" dirty="0" smtClean="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sz="2000" u="sng" dirty="0" smtClean="0"/>
              <a:t>Θεματικές ενότητες</a:t>
            </a:r>
            <a:r>
              <a:rPr lang="el-GR" sz="2000" dirty="0" smtClean="0"/>
              <a:t>:</a:t>
            </a:r>
          </a:p>
          <a:p>
            <a:pPr marL="0" indent="0">
              <a:buNone/>
            </a:pPr>
            <a:endParaRPr lang="el-GR" sz="2000" dirty="0" smtClean="0"/>
          </a:p>
          <a:p>
            <a:pPr marL="0" indent="0">
              <a:buNone/>
            </a:pPr>
            <a:r>
              <a:rPr lang="el-GR" sz="2000" dirty="0" smtClean="0"/>
              <a:t>Α) Σύστημα απολαβών και όροι απασχόλησης στο δημόσιο τομέα (π.χ. ετήσια άδεια ανάπαυσης, άδεια ασθενείας), σε σχέση με τον ιδιωτικό τομέα και σε σχέση με άλλες χώρες της ΕΕ (θα βασίζεται στις βέλτιστες πρακτικές)</a:t>
            </a:r>
          </a:p>
          <a:p>
            <a:pPr marL="0" indent="0">
              <a:buNone/>
            </a:pPr>
            <a:endParaRPr lang="el-GR" sz="2000" dirty="0" smtClean="0"/>
          </a:p>
          <a:p>
            <a:pPr marL="0" indent="0">
              <a:buNone/>
            </a:pPr>
            <a:r>
              <a:rPr lang="el-GR" sz="2000" dirty="0" smtClean="0"/>
              <a:t>Β) Εισαγωγή νέου συστήματος αξιολόγησης στο δημόσιο τομέα, με στόχο την ανάπτυξη και την προαγωγή των υπαλλήλων, που να συνδέει την απόδοση με το σύστημα αμοιβών/προσαυξήσεων.</a:t>
            </a:r>
          </a:p>
          <a:p>
            <a:pPr marL="0" indent="0">
              <a:buNone/>
            </a:pPr>
            <a:endParaRPr lang="el-GR" sz="2000" dirty="0" smtClean="0"/>
          </a:p>
          <a:p>
            <a:pPr marL="0" indent="0">
              <a:buNone/>
            </a:pPr>
            <a:r>
              <a:rPr lang="el-GR" sz="2000" dirty="0" smtClean="0"/>
              <a:t>Γ) Ενίσχυση της κινητικότητας των δημοσίων υπαλλήλων.</a:t>
            </a:r>
            <a:r>
              <a:rPr lang="el-GR" dirty="0" smtClean="0"/>
              <a:t/>
            </a:r>
            <a:br>
              <a:rPr lang="el-GR" dirty="0" smtClean="0"/>
            </a:br>
            <a:r>
              <a:rPr lang="el-GR" dirty="0" smtClean="0"/>
              <a:t/>
            </a:r>
            <a:br>
              <a:rPr lang="el-GR" dirty="0" smtClean="0"/>
            </a:br>
            <a:endParaRPr lang="en-US" dirty="0"/>
          </a:p>
        </p:txBody>
      </p:sp>
      <p:sp>
        <p:nvSpPr>
          <p:cNvPr id="4" name="Slide Number Placeholder 3"/>
          <p:cNvSpPr>
            <a:spLocks noGrp="1"/>
          </p:cNvSpPr>
          <p:nvPr>
            <p:ph type="sldNum" sz="quarter" idx="12"/>
          </p:nvPr>
        </p:nvSpPr>
        <p:spPr/>
        <p:txBody>
          <a:bodyPr/>
          <a:lstStyle/>
          <a:p>
            <a:fld id="{6E67A20E-B552-40D8-8D74-73287B994696}" type="slidenum">
              <a:rPr lang="en-US" smtClean="0"/>
              <a:pPr/>
              <a:t>24</a:t>
            </a:fld>
            <a:endParaRPr lang="en-US"/>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571480"/>
            <a:ext cx="1071538" cy="825977"/>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288676"/>
          </a:xfrm>
        </p:spPr>
        <p:txBody>
          <a:bodyPr/>
          <a:lstStyle/>
          <a:p>
            <a:pPr>
              <a:buNone/>
            </a:pPr>
            <a:endParaRPr lang="el-GR" b="1" dirty="0" smtClean="0"/>
          </a:p>
          <a:p>
            <a:pPr>
              <a:buNone/>
            </a:pPr>
            <a:endParaRPr lang="el-GR" b="1" dirty="0" smtClean="0"/>
          </a:p>
          <a:p>
            <a:pPr>
              <a:buNone/>
            </a:pPr>
            <a:endParaRPr lang="el-GR" b="1" dirty="0" smtClean="0"/>
          </a:p>
          <a:p>
            <a:pPr algn="ctr">
              <a:buNone/>
            </a:pPr>
            <a:r>
              <a:rPr lang="el-GR" sz="3600" b="1" dirty="0" smtClean="0"/>
              <a:t>Ευχαριστώ για την προσοχή σας! </a:t>
            </a:r>
          </a:p>
          <a:p>
            <a:pPr>
              <a:buNone/>
            </a:pPr>
            <a:endParaRPr lang="el-GR" dirty="0" smtClean="0"/>
          </a:p>
          <a:p>
            <a:pPr>
              <a:buNone/>
            </a:pPr>
            <a:endParaRPr lang="el-GR" dirty="0" smtClean="0"/>
          </a:p>
          <a:p>
            <a:pPr>
              <a:buNone/>
            </a:pPr>
            <a:endParaRPr lang="el-GR" dirty="0" smtClean="0"/>
          </a:p>
          <a:p>
            <a:pPr algn="r">
              <a:buNone/>
            </a:pPr>
            <a:endParaRPr lang="el-GR" sz="2400" dirty="0" smtClean="0"/>
          </a:p>
          <a:p>
            <a:pPr>
              <a:buNone/>
            </a:pPr>
            <a:endParaRPr lang="el-GR" dirty="0" smtClean="0"/>
          </a:p>
          <a:p>
            <a:pPr>
              <a:buNone/>
            </a:pPr>
            <a:endParaRPr lang="en-US" dirty="0"/>
          </a:p>
        </p:txBody>
      </p:sp>
      <p:sp>
        <p:nvSpPr>
          <p:cNvPr id="4" name="Slide Number Placeholder 3"/>
          <p:cNvSpPr>
            <a:spLocks noGrp="1"/>
          </p:cNvSpPr>
          <p:nvPr>
            <p:ph type="sldNum" sz="quarter" idx="12"/>
          </p:nvPr>
        </p:nvSpPr>
        <p:spPr/>
        <p:txBody>
          <a:bodyPr/>
          <a:lstStyle/>
          <a:p>
            <a:fld id="{6E67A20E-B552-40D8-8D74-73287B994696}" type="slidenum">
              <a:rPr lang="en-US" smtClean="0"/>
              <a:pPr/>
              <a:t>25</a:t>
            </a:fld>
            <a:endParaRPr lang="en-US"/>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571480"/>
            <a:ext cx="1071538" cy="82597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1066800"/>
          </a:xfrm>
        </p:spPr>
        <p:txBody>
          <a:bodyPr/>
          <a:lstStyle/>
          <a:p>
            <a:pPr algn="ctr"/>
            <a:r>
              <a:rPr lang="el-GR" dirty="0" smtClean="0"/>
              <a:t>Γιατί τώρα;</a:t>
            </a:r>
            <a:endParaRPr lang="en-US" dirty="0"/>
          </a:p>
        </p:txBody>
      </p:sp>
      <p:sp>
        <p:nvSpPr>
          <p:cNvPr id="3" name="Content Placeholder 2"/>
          <p:cNvSpPr>
            <a:spLocks noGrp="1"/>
          </p:cNvSpPr>
          <p:nvPr>
            <p:ph idx="1"/>
          </p:nvPr>
        </p:nvSpPr>
        <p:spPr>
          <a:xfrm>
            <a:off x="457200" y="1714488"/>
            <a:ext cx="8229600" cy="4860048"/>
          </a:xfrm>
        </p:spPr>
        <p:txBody>
          <a:bodyPr>
            <a:normAutofit fontScale="62500" lnSpcReduction="20000"/>
          </a:bodyPr>
          <a:lstStyle/>
          <a:p>
            <a:pPr marL="274320" lvl="1">
              <a:lnSpc>
                <a:spcPct val="120000"/>
              </a:lnSpc>
              <a:spcAft>
                <a:spcPts val="600"/>
              </a:spcAft>
              <a:buClr>
                <a:schemeClr val="accent1"/>
              </a:buClr>
              <a:buSzPct val="85000"/>
              <a:buFont typeface="Wingdings 2"/>
              <a:buChar char=""/>
            </a:pPr>
            <a:r>
              <a:rPr lang="el-GR" sz="2700" dirty="0" smtClean="0">
                <a:solidFill>
                  <a:schemeClr val="tx1"/>
                </a:solidFill>
              </a:rPr>
              <a:t>Δέσμευση κυβέρνησης βάσει προγράμματος διακυβέρνησης (αξιοκρατία, χρηστή διοίκηση, ευθύνη πολιτικών, υποχρεώσεις κράτους προς τους πολίτες, εκσυγχρονισμός δομών)</a:t>
            </a:r>
          </a:p>
          <a:p>
            <a:pPr marL="274320" lvl="1">
              <a:lnSpc>
                <a:spcPct val="120000"/>
              </a:lnSpc>
              <a:spcAft>
                <a:spcPts val="600"/>
              </a:spcAft>
              <a:buClr>
                <a:schemeClr val="accent1"/>
              </a:buClr>
              <a:buSzPct val="85000"/>
              <a:buFont typeface="Wingdings 2"/>
              <a:buChar char=""/>
            </a:pPr>
            <a:r>
              <a:rPr lang="el-GR" sz="2700" dirty="0" smtClean="0">
                <a:solidFill>
                  <a:schemeClr val="tx1"/>
                </a:solidFill>
              </a:rPr>
              <a:t>Οικονομικοί λόγοι (η κρίση καλεί για αύξηση αποτελεσματικότητας και μείωση δαπανών)</a:t>
            </a:r>
          </a:p>
          <a:p>
            <a:pPr marL="274320" lvl="1">
              <a:lnSpc>
                <a:spcPct val="120000"/>
              </a:lnSpc>
              <a:spcAft>
                <a:spcPts val="600"/>
              </a:spcAft>
              <a:buClr>
                <a:schemeClr val="accent1"/>
              </a:buClr>
              <a:buSzPct val="85000"/>
              <a:buFont typeface="Wingdings 2"/>
              <a:buChar char=""/>
            </a:pPr>
            <a:r>
              <a:rPr lang="el-GR" sz="2700" dirty="0" smtClean="0">
                <a:solidFill>
                  <a:schemeClr val="tx1"/>
                </a:solidFill>
              </a:rPr>
              <a:t>Αμφισβήτηση των αρχών παραδοσιακής Δημόσιας Διοίκησης:</a:t>
            </a:r>
          </a:p>
          <a:p>
            <a:pPr lvl="1">
              <a:lnSpc>
                <a:spcPct val="120000"/>
              </a:lnSpc>
              <a:spcAft>
                <a:spcPts val="600"/>
              </a:spcAft>
              <a:buFont typeface="Wingdings" pitchFamily="2" charset="2"/>
              <a:buChar char="Ø"/>
            </a:pPr>
            <a:r>
              <a:rPr lang="el-GR" dirty="0" smtClean="0"/>
              <a:t>Μονιμότητα εργοδότησης</a:t>
            </a:r>
          </a:p>
          <a:p>
            <a:pPr lvl="1">
              <a:lnSpc>
                <a:spcPct val="120000"/>
              </a:lnSpc>
              <a:spcAft>
                <a:spcPts val="600"/>
              </a:spcAft>
              <a:buFont typeface="Wingdings" pitchFamily="2" charset="2"/>
              <a:buChar char="Ø"/>
            </a:pPr>
            <a:r>
              <a:rPr lang="el-GR" dirty="0" smtClean="0"/>
              <a:t>Βαρύτητα αρχαιότητας όσον αφορά την ανέλιξη</a:t>
            </a:r>
          </a:p>
          <a:p>
            <a:pPr lvl="1">
              <a:lnSpc>
                <a:spcPct val="120000"/>
              </a:lnSpc>
              <a:spcAft>
                <a:spcPts val="600"/>
              </a:spcAft>
              <a:buFont typeface="Wingdings" pitchFamily="2" charset="2"/>
              <a:buChar char="Ø"/>
            </a:pPr>
            <a:r>
              <a:rPr lang="el-GR" dirty="0" smtClean="0"/>
              <a:t>Προκαθορισμένες κλίμακες ανέλιξης</a:t>
            </a:r>
          </a:p>
          <a:p>
            <a:pPr lvl="1">
              <a:lnSpc>
                <a:spcPct val="120000"/>
              </a:lnSpc>
              <a:spcAft>
                <a:spcPts val="600"/>
              </a:spcAft>
              <a:buFont typeface="Wingdings" pitchFamily="2" charset="2"/>
              <a:buChar char="Ø"/>
            </a:pPr>
            <a:r>
              <a:rPr lang="el-GR" dirty="0" smtClean="0"/>
              <a:t>Αδυναμία αντιμετώπισης ελλιπούς απόδοσης</a:t>
            </a:r>
          </a:p>
          <a:p>
            <a:pPr marL="274320" lvl="1">
              <a:lnSpc>
                <a:spcPct val="120000"/>
              </a:lnSpc>
              <a:spcAft>
                <a:spcPts val="600"/>
              </a:spcAft>
              <a:buClr>
                <a:schemeClr val="accent1"/>
              </a:buClr>
              <a:buSzPct val="85000"/>
              <a:buFont typeface="Wingdings 2"/>
              <a:buChar char=""/>
            </a:pPr>
            <a:r>
              <a:rPr lang="el-GR" sz="2700" dirty="0" smtClean="0">
                <a:solidFill>
                  <a:schemeClr val="tx1"/>
                </a:solidFill>
              </a:rPr>
              <a:t>Έχουν εμπεδωθεί οι αρχές της Νέας Δημόσιας Διοίκησης</a:t>
            </a:r>
            <a:r>
              <a:rPr lang="en-US" sz="2700" dirty="0" smtClean="0">
                <a:solidFill>
                  <a:schemeClr val="tx1"/>
                </a:solidFill>
              </a:rPr>
              <a:t> </a:t>
            </a:r>
            <a:r>
              <a:rPr lang="el-GR" sz="2700" dirty="0" smtClean="0">
                <a:solidFill>
                  <a:schemeClr val="tx1"/>
                </a:solidFill>
              </a:rPr>
              <a:t>(</a:t>
            </a:r>
            <a:r>
              <a:rPr lang="en-US" sz="2700" dirty="0" smtClean="0">
                <a:solidFill>
                  <a:schemeClr val="tx1"/>
                </a:solidFill>
              </a:rPr>
              <a:t>New Public Management – NPM) </a:t>
            </a:r>
            <a:r>
              <a:rPr lang="el-GR" sz="2700" dirty="0" smtClean="0">
                <a:solidFill>
                  <a:schemeClr val="tx1"/>
                </a:solidFill>
              </a:rPr>
              <a:t>και Μεταμοντέρνας Δημόσιας Διοίκησης </a:t>
            </a:r>
            <a:r>
              <a:rPr lang="en-US" sz="2700" dirty="0" smtClean="0">
                <a:solidFill>
                  <a:schemeClr val="tx1"/>
                </a:solidFill>
              </a:rPr>
              <a:t>(Post-NPM) </a:t>
            </a:r>
            <a:r>
              <a:rPr lang="el-GR" sz="2700" dirty="0" smtClean="0">
                <a:solidFill>
                  <a:schemeClr val="tx1"/>
                </a:solidFill>
              </a:rPr>
              <a:t>που δίνουν έμφαση στα αποτελέσματα, επίτευξη οικονομικών στόχων και μετρήσεις απόδοσης</a:t>
            </a:r>
          </a:p>
          <a:p>
            <a:pPr marL="274320" lvl="1">
              <a:lnSpc>
                <a:spcPct val="120000"/>
              </a:lnSpc>
              <a:spcAft>
                <a:spcPts val="600"/>
              </a:spcAft>
              <a:buClr>
                <a:schemeClr val="accent1"/>
              </a:buClr>
              <a:buSzPct val="85000"/>
              <a:buFont typeface="Wingdings 2"/>
              <a:buChar char=""/>
            </a:pPr>
            <a:r>
              <a:rPr lang="el-GR" sz="2700" dirty="0" smtClean="0">
                <a:solidFill>
                  <a:schemeClr val="tx1"/>
                </a:solidFill>
              </a:rPr>
              <a:t>Υποχρέωση υλοποίησης όρων Μνημονίου</a:t>
            </a:r>
          </a:p>
        </p:txBody>
      </p:sp>
      <p:pic>
        <p:nvPicPr>
          <p:cNvPr id="5"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9" name="Slide Number Placeholder 8"/>
          <p:cNvSpPr>
            <a:spLocks noGrp="1"/>
          </p:cNvSpPr>
          <p:nvPr>
            <p:ph type="sldNum" sz="quarter" idx="12"/>
          </p:nvPr>
        </p:nvSpPr>
        <p:spPr/>
        <p:txBody>
          <a:bodyPr/>
          <a:lstStyle/>
          <a:p>
            <a:fld id="{6E67A20E-B552-40D8-8D74-73287B99469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066800"/>
          </a:xfrm>
        </p:spPr>
        <p:txBody>
          <a:bodyPr>
            <a:normAutofit fontScale="90000"/>
          </a:bodyPr>
          <a:lstStyle/>
          <a:p>
            <a:pPr algn="ctr"/>
            <a:r>
              <a:rPr lang="el-GR" dirty="0" smtClean="0"/>
              <a:t>Η μεταρρύθμιση ως εργαλείο ανάκαμψης</a:t>
            </a:r>
            <a:endParaRPr lang="en-US" dirty="0"/>
          </a:p>
        </p:txBody>
      </p:sp>
      <p:sp>
        <p:nvSpPr>
          <p:cNvPr id="3" name="Content Placeholder 2"/>
          <p:cNvSpPr>
            <a:spLocks noGrp="1"/>
          </p:cNvSpPr>
          <p:nvPr>
            <p:ph idx="1"/>
          </p:nvPr>
        </p:nvSpPr>
        <p:spPr>
          <a:xfrm>
            <a:off x="428596" y="2143116"/>
            <a:ext cx="8229600" cy="4214842"/>
          </a:xfrm>
        </p:spPr>
        <p:txBody>
          <a:bodyPr/>
          <a:lstStyle/>
          <a:p>
            <a:pPr>
              <a:buNone/>
            </a:pPr>
            <a:r>
              <a:rPr lang="el-GR" dirty="0" smtClean="0"/>
              <a:t>Συνεπώς:</a:t>
            </a:r>
          </a:p>
          <a:p>
            <a:pPr>
              <a:buNone/>
            </a:pPr>
            <a:r>
              <a:rPr lang="el-GR" dirty="0" smtClean="0"/>
              <a:t>	 		ο εξορθολογισμός δομών και διαδικασιών, η ποιότητα στην παραγωγή πολιτικής, ο συντονισμός κυβερνητικού έργου και η ενίσχυση της κεντρικής διοίκησης </a:t>
            </a:r>
          </a:p>
          <a:p>
            <a:pPr>
              <a:buNone/>
            </a:pPr>
            <a:endParaRPr lang="el-GR" dirty="0" smtClean="0"/>
          </a:p>
          <a:p>
            <a:pPr>
              <a:buNone/>
            </a:pPr>
            <a:r>
              <a:rPr lang="el-GR" dirty="0" smtClean="0"/>
              <a:t>		βοηθούν στην ανάκαμψη μέσω εξοικονομήσεων, καλύτερης χρήσης πόρων και αύξησης της αποδοτικότητας</a:t>
            </a:r>
            <a:endParaRPr lang="en-US" dirty="0" smtClean="0"/>
          </a:p>
          <a:p>
            <a:endParaRPr lang="en-US"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5" name="Curved Right Arrow 4"/>
          <p:cNvSpPr/>
          <p:nvPr/>
        </p:nvSpPr>
        <p:spPr>
          <a:xfrm>
            <a:off x="857224" y="4357694"/>
            <a:ext cx="428628" cy="5715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Slide Number Placeholder 9"/>
          <p:cNvSpPr>
            <a:spLocks noGrp="1"/>
          </p:cNvSpPr>
          <p:nvPr>
            <p:ph type="sldNum" sz="quarter" idx="12"/>
          </p:nvPr>
        </p:nvSpPr>
        <p:spPr/>
        <p:txBody>
          <a:bodyPr/>
          <a:lstStyle/>
          <a:p>
            <a:fld id="{6E67A20E-B552-40D8-8D74-73287B99469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229600" cy="1066800"/>
          </a:xfrm>
        </p:spPr>
        <p:txBody>
          <a:bodyPr>
            <a:normAutofit fontScale="90000"/>
          </a:bodyPr>
          <a:lstStyle/>
          <a:p>
            <a:pPr algn="ctr"/>
            <a:r>
              <a:rPr lang="el-GR" dirty="0" smtClean="0"/>
              <a:t>Οι εμπλεκόμενοι στη </a:t>
            </a:r>
            <a:br>
              <a:rPr lang="el-GR" dirty="0" smtClean="0"/>
            </a:br>
            <a:r>
              <a:rPr lang="el-GR" dirty="0" smtClean="0"/>
              <a:t>μεταρρύθμιση</a:t>
            </a:r>
            <a:endParaRPr lang="en-US" dirty="0"/>
          </a:p>
        </p:txBody>
      </p:sp>
      <p:sp>
        <p:nvSpPr>
          <p:cNvPr id="3" name="Content Placeholder 2"/>
          <p:cNvSpPr>
            <a:spLocks noGrp="1"/>
          </p:cNvSpPr>
          <p:nvPr>
            <p:ph idx="1"/>
          </p:nvPr>
        </p:nvSpPr>
        <p:spPr>
          <a:xfrm>
            <a:off x="457200" y="2000240"/>
            <a:ext cx="8229600" cy="4574296"/>
          </a:xfrm>
        </p:spPr>
        <p:txBody>
          <a:bodyPr>
            <a:noAutofit/>
          </a:bodyPr>
          <a:lstStyle/>
          <a:p>
            <a:pPr>
              <a:buNone/>
            </a:pPr>
            <a:r>
              <a:rPr lang="el-GR" sz="1800" dirty="0" smtClean="0"/>
              <a:t>Κυβερνητικές Υπηρεσίες</a:t>
            </a:r>
            <a:r>
              <a:rPr lang="en-US" sz="1800" dirty="0" smtClean="0"/>
              <a:t>:</a:t>
            </a:r>
            <a:endParaRPr lang="el-GR" sz="1800" dirty="0" smtClean="0"/>
          </a:p>
          <a:p>
            <a:pPr lvl="1">
              <a:lnSpc>
                <a:spcPct val="80000"/>
              </a:lnSpc>
              <a:buFont typeface="Wingdings" pitchFamily="2" charset="2"/>
              <a:buChar char="Ø"/>
            </a:pPr>
            <a:r>
              <a:rPr lang="el-GR" sz="1800" dirty="0" smtClean="0"/>
              <a:t>Υπουργεία και Υπηρεσίες</a:t>
            </a:r>
          </a:p>
          <a:p>
            <a:pPr lvl="1">
              <a:lnSpc>
                <a:spcPct val="80000"/>
              </a:lnSpc>
              <a:buFont typeface="Wingdings" pitchFamily="2" charset="2"/>
              <a:buChar char="Ø"/>
            </a:pPr>
            <a:r>
              <a:rPr lang="el-GR" sz="1800" dirty="0" smtClean="0"/>
              <a:t>Υπουργείο Οικονομικών</a:t>
            </a:r>
          </a:p>
          <a:p>
            <a:pPr lvl="1">
              <a:lnSpc>
                <a:spcPct val="80000"/>
              </a:lnSpc>
              <a:buFont typeface="Wingdings" pitchFamily="2" charset="2"/>
              <a:buChar char="Ø"/>
            </a:pPr>
            <a:r>
              <a:rPr lang="el-GR" sz="1800" dirty="0" smtClean="0"/>
              <a:t>Τμήμα Δημόσιας Διοίκησης και Προσωπικού</a:t>
            </a:r>
          </a:p>
          <a:p>
            <a:pPr lvl="1">
              <a:lnSpc>
                <a:spcPct val="80000"/>
              </a:lnSpc>
              <a:buFont typeface="Wingdings" pitchFamily="2" charset="2"/>
              <a:buChar char="Ø"/>
            </a:pPr>
            <a:r>
              <a:rPr lang="el-GR" sz="1800" dirty="0" smtClean="0"/>
              <a:t>Γραφείο Τύπου και Πληροφοριών</a:t>
            </a:r>
          </a:p>
          <a:p>
            <a:pPr lvl="1">
              <a:lnSpc>
                <a:spcPct val="80000"/>
              </a:lnSpc>
              <a:buFont typeface="Wingdings" pitchFamily="2" charset="2"/>
              <a:buChar char="Ø"/>
            </a:pPr>
            <a:r>
              <a:rPr lang="el-GR" sz="1800" dirty="0" smtClean="0"/>
              <a:t>Κυπριακή Ακαδημία Δημόσιας Διοίκησης</a:t>
            </a:r>
          </a:p>
          <a:p>
            <a:pPr>
              <a:buNone/>
            </a:pPr>
            <a:r>
              <a:rPr lang="el-GR" sz="1800" dirty="0" smtClean="0"/>
              <a:t>Επίτροπος Μεταρρύθμισης Δημόσιας Υπηρεσίας</a:t>
            </a:r>
          </a:p>
          <a:p>
            <a:pPr>
              <a:buNone/>
            </a:pPr>
            <a:r>
              <a:rPr lang="el-GR" sz="1800" dirty="0" smtClean="0"/>
              <a:t>		Ρόλος: 	Συμβουλευτικός και συντονιστικός των δράσεων και των 		χρονοδιαγραμμάτων</a:t>
            </a:r>
          </a:p>
          <a:p>
            <a:pPr marL="365760" lvl="1" indent="-256032">
              <a:buClr>
                <a:schemeClr val="accent3"/>
              </a:buClr>
              <a:buNone/>
            </a:pPr>
            <a:r>
              <a:rPr lang="el-GR" sz="1800" dirty="0" smtClean="0">
                <a:solidFill>
                  <a:schemeClr val="tx1"/>
                </a:solidFill>
              </a:rPr>
              <a:t>Σε στενή και συνεχή διαβούλευση με:</a:t>
            </a:r>
          </a:p>
          <a:p>
            <a:pPr lvl="1">
              <a:lnSpc>
                <a:spcPct val="80000"/>
              </a:lnSpc>
              <a:buFont typeface="Wingdings" pitchFamily="2" charset="2"/>
              <a:buChar char="Ø"/>
            </a:pPr>
            <a:r>
              <a:rPr lang="el-GR" sz="1800" dirty="0" smtClean="0"/>
              <a:t>Κοινωνία</a:t>
            </a:r>
          </a:p>
          <a:p>
            <a:pPr lvl="1">
              <a:lnSpc>
                <a:spcPct val="80000"/>
              </a:lnSpc>
              <a:buFont typeface="Wingdings" pitchFamily="2" charset="2"/>
              <a:buChar char="Ø"/>
            </a:pPr>
            <a:r>
              <a:rPr lang="el-GR" sz="1800" dirty="0" smtClean="0"/>
              <a:t>Συντεχνίες</a:t>
            </a:r>
          </a:p>
          <a:p>
            <a:pPr lvl="1">
              <a:lnSpc>
                <a:spcPct val="80000"/>
              </a:lnSpc>
              <a:buFont typeface="Wingdings" pitchFamily="2" charset="2"/>
              <a:buChar char="Ø"/>
            </a:pPr>
            <a:r>
              <a:rPr lang="el-GR" sz="1800" dirty="0" smtClean="0"/>
              <a:t>Επιχειρηματικό κόσμο</a:t>
            </a:r>
          </a:p>
          <a:p>
            <a:pPr lvl="1">
              <a:lnSpc>
                <a:spcPct val="80000"/>
              </a:lnSpc>
              <a:buFont typeface="Wingdings" pitchFamily="2" charset="2"/>
              <a:buChar char="Ø"/>
            </a:pPr>
            <a:r>
              <a:rPr lang="el-GR" sz="1800" dirty="0" smtClean="0"/>
              <a:t>Μέσα Μαζικής Ενημέρωσης</a:t>
            </a:r>
            <a:endParaRPr lang="en-US" sz="1800" dirty="0" smtClean="0"/>
          </a:p>
          <a:p>
            <a:pPr lvl="1">
              <a:lnSpc>
                <a:spcPct val="80000"/>
              </a:lnSpc>
              <a:buFont typeface="Wingdings" pitchFamily="2" charset="2"/>
              <a:buChar char="Ø"/>
            </a:pPr>
            <a:r>
              <a:rPr lang="el-GR" sz="1800" dirty="0" smtClean="0"/>
              <a:t>Βουλή</a:t>
            </a:r>
            <a:endParaRPr lang="en-US" sz="1800" dirty="0" smtClean="0"/>
          </a:p>
          <a:p>
            <a:pPr lvl="1">
              <a:lnSpc>
                <a:spcPct val="80000"/>
              </a:lnSpc>
              <a:buFont typeface="Wingdings" pitchFamily="2" charset="2"/>
              <a:buChar char="Ø"/>
            </a:pPr>
            <a:r>
              <a:rPr lang="el-GR" sz="1800" dirty="0" smtClean="0"/>
              <a:t>Πολιτικά Κόμματα	</a:t>
            </a:r>
            <a:endParaRPr lang="en-US" sz="1800" dirty="0" smtClean="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229600" cy="1066800"/>
          </a:xfrm>
        </p:spPr>
        <p:txBody>
          <a:bodyPr>
            <a:normAutofit fontScale="90000"/>
          </a:bodyPr>
          <a:lstStyle/>
          <a:p>
            <a:pPr algn="ctr"/>
            <a:r>
              <a:rPr lang="el-GR" dirty="0" smtClean="0"/>
              <a:t>Χρονικός ορίζοντας </a:t>
            </a:r>
            <a:br>
              <a:rPr lang="el-GR" dirty="0" smtClean="0"/>
            </a:br>
            <a:r>
              <a:rPr lang="el-GR" dirty="0" smtClean="0"/>
              <a:t>μεταρρύθμισης</a:t>
            </a:r>
            <a:endParaRPr lang="en-US" dirty="0"/>
          </a:p>
        </p:txBody>
      </p:sp>
      <p:sp>
        <p:nvSpPr>
          <p:cNvPr id="3" name="Content Placeholder 2"/>
          <p:cNvSpPr>
            <a:spLocks noGrp="1"/>
          </p:cNvSpPr>
          <p:nvPr>
            <p:ph idx="1"/>
          </p:nvPr>
        </p:nvSpPr>
        <p:spPr>
          <a:xfrm>
            <a:off x="457200" y="2000240"/>
            <a:ext cx="8229600" cy="4574296"/>
          </a:xfrm>
        </p:spPr>
        <p:txBody>
          <a:bodyPr>
            <a:normAutofit fontScale="70000" lnSpcReduction="20000"/>
          </a:bodyPr>
          <a:lstStyle/>
          <a:p>
            <a:pPr marL="274320" lvl="1">
              <a:lnSpc>
                <a:spcPct val="120000"/>
              </a:lnSpc>
              <a:buClr>
                <a:schemeClr val="accent1"/>
              </a:buClr>
              <a:buSzPct val="85000"/>
              <a:buFont typeface="Wingdings 2"/>
              <a:buChar char=""/>
            </a:pPr>
            <a:r>
              <a:rPr lang="el-GR" sz="3200" b="1" dirty="0" smtClean="0">
                <a:solidFill>
                  <a:schemeClr val="tx1"/>
                </a:solidFill>
              </a:rPr>
              <a:t>2013 και 2014 </a:t>
            </a:r>
          </a:p>
          <a:p>
            <a:pPr marL="274320" lvl="1">
              <a:lnSpc>
                <a:spcPct val="120000"/>
              </a:lnSpc>
              <a:buClr>
                <a:schemeClr val="accent1"/>
              </a:buClr>
              <a:buSzPct val="85000"/>
              <a:buNone/>
            </a:pPr>
            <a:r>
              <a:rPr lang="el-GR" sz="3200" dirty="0" smtClean="0">
                <a:solidFill>
                  <a:schemeClr val="tx1"/>
                </a:solidFill>
              </a:rPr>
              <a:t>	Ο χρόνος της αλλαγής: Τίθενται οι βάσεις και αναδιοργανώνονται οι τομείς που έχουν αποφασιστεί για το πρώτο κύμα μεταρρύθμισης</a:t>
            </a:r>
          </a:p>
          <a:p>
            <a:pPr marL="274320" lvl="1">
              <a:lnSpc>
                <a:spcPct val="120000"/>
              </a:lnSpc>
              <a:buClr>
                <a:schemeClr val="accent1"/>
              </a:buClr>
              <a:buSzPct val="85000"/>
              <a:buFont typeface="Wingdings 2"/>
              <a:buChar char=""/>
            </a:pPr>
            <a:endParaRPr lang="en-US" sz="3200" dirty="0" smtClean="0">
              <a:solidFill>
                <a:schemeClr val="tx1"/>
              </a:solidFill>
            </a:endParaRPr>
          </a:p>
          <a:p>
            <a:pPr marL="274320" lvl="1">
              <a:lnSpc>
                <a:spcPct val="120000"/>
              </a:lnSpc>
              <a:buClr>
                <a:schemeClr val="accent1"/>
              </a:buClr>
              <a:buSzPct val="85000"/>
              <a:buFont typeface="Wingdings 2"/>
              <a:buChar char=""/>
            </a:pPr>
            <a:r>
              <a:rPr lang="el-GR" sz="3200" b="1" dirty="0" smtClean="0">
                <a:solidFill>
                  <a:schemeClr val="tx1"/>
                </a:solidFill>
              </a:rPr>
              <a:t>2014 και 2015 </a:t>
            </a:r>
          </a:p>
          <a:p>
            <a:pPr marL="274320" lvl="1">
              <a:lnSpc>
                <a:spcPct val="120000"/>
              </a:lnSpc>
              <a:buClr>
                <a:schemeClr val="accent1"/>
              </a:buClr>
              <a:buSzPct val="85000"/>
              <a:buNone/>
            </a:pPr>
            <a:r>
              <a:rPr lang="el-GR" sz="3200" dirty="0" smtClean="0">
                <a:solidFill>
                  <a:schemeClr val="tx1"/>
                </a:solidFill>
              </a:rPr>
              <a:t>	Ο χρόνος των βελτιώσεων:  Εφαρμογή βελτιώσεων και προσαρμογή</a:t>
            </a:r>
          </a:p>
          <a:p>
            <a:pPr marL="274320" lvl="1">
              <a:lnSpc>
                <a:spcPct val="120000"/>
              </a:lnSpc>
              <a:buClr>
                <a:schemeClr val="accent1"/>
              </a:buClr>
              <a:buSzPct val="85000"/>
              <a:buFont typeface="Wingdings 2"/>
              <a:buChar char=""/>
            </a:pPr>
            <a:endParaRPr lang="en-US" sz="3200" dirty="0" smtClean="0">
              <a:solidFill>
                <a:schemeClr val="tx1"/>
              </a:solidFill>
            </a:endParaRPr>
          </a:p>
          <a:p>
            <a:pPr marL="274320" lvl="1">
              <a:lnSpc>
                <a:spcPct val="120000"/>
              </a:lnSpc>
              <a:buClr>
                <a:schemeClr val="accent1"/>
              </a:buClr>
              <a:buSzPct val="85000"/>
              <a:buFont typeface="Wingdings 2"/>
              <a:buChar char=""/>
            </a:pPr>
            <a:r>
              <a:rPr lang="el-GR" sz="3200" b="1" dirty="0" smtClean="0">
                <a:solidFill>
                  <a:schemeClr val="tx1"/>
                </a:solidFill>
              </a:rPr>
              <a:t>2016</a:t>
            </a:r>
          </a:p>
          <a:p>
            <a:pPr marL="274320" lvl="1">
              <a:lnSpc>
                <a:spcPct val="120000"/>
              </a:lnSpc>
              <a:buClr>
                <a:schemeClr val="accent1"/>
              </a:buClr>
              <a:buSzPct val="85000"/>
              <a:buNone/>
            </a:pPr>
            <a:r>
              <a:rPr lang="el-GR" sz="3200" b="1" dirty="0" smtClean="0">
                <a:solidFill>
                  <a:schemeClr val="tx1"/>
                </a:solidFill>
              </a:rPr>
              <a:t> 	</a:t>
            </a:r>
            <a:r>
              <a:rPr lang="el-GR" sz="3200" dirty="0" smtClean="0">
                <a:solidFill>
                  <a:schemeClr val="tx1"/>
                </a:solidFill>
              </a:rPr>
              <a:t>Το τελικό αποτέλεσμα: Μια γρήγορη, υπεύθυνη,  αποτελεσματική Δημόσια Υπηρεσία</a:t>
            </a:r>
            <a:endParaRPr lang="en-US" sz="3200" dirty="0" smtClean="0">
              <a:solidFill>
                <a:schemeClr val="tx1"/>
              </a:solidFill>
            </a:endParaRPr>
          </a:p>
          <a:p>
            <a:pPr>
              <a:lnSpc>
                <a:spcPct val="120000"/>
              </a:lnSpc>
            </a:pPr>
            <a:endParaRPr lang="en-US" sz="3200"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8229600" cy="1066800"/>
          </a:xfrm>
        </p:spPr>
        <p:txBody>
          <a:bodyPr>
            <a:normAutofit fontScale="90000"/>
          </a:bodyPr>
          <a:lstStyle/>
          <a:p>
            <a:pPr algn="ctr"/>
            <a:r>
              <a:rPr lang="el-GR" dirty="0" smtClean="0"/>
              <a:t>Σχέδιο Δράσης για τη Μεταρρύθμιση της Δημόσιας Υπηρεσίας</a:t>
            </a:r>
            <a:endParaRPr lang="en-US" dirty="0"/>
          </a:p>
        </p:txBody>
      </p:sp>
      <p:sp>
        <p:nvSpPr>
          <p:cNvPr id="3" name="Content Placeholder 2"/>
          <p:cNvSpPr>
            <a:spLocks noGrp="1"/>
          </p:cNvSpPr>
          <p:nvPr>
            <p:ph idx="1"/>
          </p:nvPr>
        </p:nvSpPr>
        <p:spPr>
          <a:xfrm>
            <a:off x="457200" y="2000240"/>
            <a:ext cx="8229600" cy="4574296"/>
          </a:xfrm>
        </p:spPr>
        <p:txBody>
          <a:bodyPr>
            <a:normAutofit lnSpcReduction="10000"/>
          </a:bodyPr>
          <a:lstStyle/>
          <a:p>
            <a:pPr algn="ctr">
              <a:lnSpc>
                <a:spcPct val="120000"/>
              </a:lnSpc>
              <a:buNone/>
            </a:pPr>
            <a:r>
              <a:rPr lang="el-GR" sz="1400" b="1" i="1" dirty="0" smtClean="0"/>
              <a:t>Όραμα: </a:t>
            </a:r>
          </a:p>
          <a:p>
            <a:pPr algn="ctr">
              <a:lnSpc>
                <a:spcPct val="120000"/>
              </a:lnSpc>
              <a:buNone/>
            </a:pPr>
            <a:r>
              <a:rPr lang="el-GR" sz="1400" b="1" i="1" dirty="0" smtClean="0"/>
              <a:t>«Η δημιουργία μιας άριστης Δημόσιας Υπηρεσίας»</a:t>
            </a:r>
          </a:p>
          <a:p>
            <a:pPr marL="274320" lvl="1">
              <a:lnSpc>
                <a:spcPct val="120000"/>
              </a:lnSpc>
              <a:buClr>
                <a:schemeClr val="accent1"/>
              </a:buClr>
              <a:buSzPct val="85000"/>
              <a:buFont typeface="Wingdings 2"/>
              <a:buChar char=""/>
            </a:pPr>
            <a:r>
              <a:rPr lang="el-GR" sz="1600" dirty="0" smtClean="0">
                <a:solidFill>
                  <a:schemeClr val="tx1"/>
                </a:solidFill>
              </a:rPr>
              <a:t>Στόχος:</a:t>
            </a:r>
          </a:p>
          <a:p>
            <a:pPr lvl="1">
              <a:lnSpc>
                <a:spcPct val="120000"/>
              </a:lnSpc>
            </a:pPr>
            <a:r>
              <a:rPr lang="el-GR" sz="1600" dirty="0" smtClean="0">
                <a:solidFill>
                  <a:schemeClr val="tx1"/>
                </a:solidFill>
              </a:rPr>
              <a:t>Παροχή ποιοτικής εξυπηρέτησης στους πολίτες</a:t>
            </a:r>
            <a:endParaRPr lang="en-US" sz="1600" dirty="0" smtClean="0">
              <a:solidFill>
                <a:schemeClr val="tx1"/>
              </a:solidFill>
            </a:endParaRPr>
          </a:p>
          <a:p>
            <a:pPr lvl="1">
              <a:lnSpc>
                <a:spcPct val="120000"/>
              </a:lnSpc>
            </a:pPr>
            <a:r>
              <a:rPr lang="el-GR" sz="1600" dirty="0" smtClean="0">
                <a:solidFill>
                  <a:schemeClr val="tx1"/>
                </a:solidFill>
              </a:rPr>
              <a:t>Συνοχή και ποιότητα στο σχεδιασμό και την παραγωγή πολιτικής</a:t>
            </a:r>
          </a:p>
          <a:p>
            <a:pPr lvl="1">
              <a:lnSpc>
                <a:spcPct val="120000"/>
              </a:lnSpc>
            </a:pPr>
            <a:r>
              <a:rPr lang="el-GR" sz="1600" dirty="0" smtClean="0">
                <a:solidFill>
                  <a:schemeClr val="tx1"/>
                </a:solidFill>
              </a:rPr>
              <a:t>Καλύτερη χρήση των πόρων (χρημάτων, ανθρώπινου δυναμικού και υποδομών)</a:t>
            </a:r>
          </a:p>
          <a:p>
            <a:pPr lvl="1">
              <a:lnSpc>
                <a:spcPct val="120000"/>
              </a:lnSpc>
            </a:pPr>
            <a:r>
              <a:rPr lang="el-GR" sz="1600" dirty="0" smtClean="0">
                <a:solidFill>
                  <a:schemeClr val="tx1"/>
                </a:solidFill>
              </a:rPr>
              <a:t>Αποδοτικότητα και Αποτελεσματικότητα</a:t>
            </a:r>
          </a:p>
          <a:p>
            <a:pPr lvl="1">
              <a:lnSpc>
                <a:spcPct val="120000"/>
              </a:lnSpc>
            </a:pPr>
            <a:r>
              <a:rPr lang="el-GR" sz="1600" dirty="0" smtClean="0">
                <a:solidFill>
                  <a:schemeClr val="tx1"/>
                </a:solidFill>
              </a:rPr>
              <a:t>Διαφάνεια, Λογοδοσία και Υπευθυνότητα</a:t>
            </a:r>
          </a:p>
          <a:p>
            <a:pPr lvl="1">
              <a:lnSpc>
                <a:spcPct val="120000"/>
              </a:lnSpc>
              <a:buNone/>
            </a:pPr>
            <a:endParaRPr lang="el-GR" sz="1600" dirty="0" smtClean="0">
              <a:solidFill>
                <a:schemeClr val="tx1"/>
              </a:solidFill>
            </a:endParaRPr>
          </a:p>
          <a:p>
            <a:pPr marL="274320" lvl="1">
              <a:lnSpc>
                <a:spcPct val="120000"/>
              </a:lnSpc>
              <a:buClr>
                <a:schemeClr val="accent1"/>
              </a:buClr>
              <a:buSzPct val="85000"/>
              <a:buFont typeface="Wingdings 2"/>
              <a:buChar char=""/>
            </a:pPr>
            <a:r>
              <a:rPr lang="el-GR" sz="1600" dirty="0" smtClean="0">
                <a:solidFill>
                  <a:schemeClr val="tx1"/>
                </a:solidFill>
              </a:rPr>
              <a:t>Συν - απαιτούμενα</a:t>
            </a:r>
            <a:r>
              <a:rPr lang="en-US" sz="1600" dirty="0" smtClean="0">
                <a:solidFill>
                  <a:schemeClr val="tx1"/>
                </a:solidFill>
              </a:rPr>
              <a:t>:</a:t>
            </a:r>
            <a:endParaRPr lang="el-GR" sz="1600" dirty="0" smtClean="0">
              <a:solidFill>
                <a:schemeClr val="tx1"/>
              </a:solidFill>
            </a:endParaRPr>
          </a:p>
          <a:p>
            <a:pPr lvl="1">
              <a:lnSpc>
                <a:spcPct val="120000"/>
              </a:lnSpc>
            </a:pPr>
            <a:r>
              <a:rPr lang="el-GR" sz="1600" dirty="0" smtClean="0">
                <a:solidFill>
                  <a:schemeClr val="tx1"/>
                </a:solidFill>
              </a:rPr>
              <a:t>Πολιτική δέσμευση</a:t>
            </a:r>
          </a:p>
          <a:p>
            <a:pPr lvl="1">
              <a:lnSpc>
                <a:spcPct val="120000"/>
              </a:lnSpc>
            </a:pPr>
            <a:r>
              <a:rPr lang="el-GR" sz="1600" dirty="0" smtClean="0">
                <a:solidFill>
                  <a:schemeClr val="tx1"/>
                </a:solidFill>
              </a:rPr>
              <a:t>Συνεργασία και διαβούλευση με ενδιαφερόμενους φορείς</a:t>
            </a:r>
          </a:p>
          <a:p>
            <a:pPr lvl="1">
              <a:lnSpc>
                <a:spcPct val="120000"/>
              </a:lnSpc>
            </a:pPr>
            <a:r>
              <a:rPr lang="el-GR" sz="1600" dirty="0" smtClean="0">
                <a:solidFill>
                  <a:srgbClr val="FF0000"/>
                </a:solidFill>
              </a:rPr>
              <a:t>Αποδοχή της ανάγκης για αλλαγή</a:t>
            </a:r>
          </a:p>
          <a:p>
            <a:pPr lvl="1">
              <a:lnSpc>
                <a:spcPct val="120000"/>
              </a:lnSpc>
            </a:pPr>
            <a:r>
              <a:rPr lang="el-GR" sz="1600" dirty="0" smtClean="0">
                <a:solidFill>
                  <a:srgbClr val="FF0000"/>
                </a:solidFill>
              </a:rPr>
              <a:t>Αλλαγή κουλτούρας και αντιλήψεων</a:t>
            </a:r>
          </a:p>
          <a:p>
            <a:pPr>
              <a:lnSpc>
                <a:spcPct val="120000"/>
              </a:lnSpc>
            </a:pPr>
            <a:endParaRPr lang="en-US" sz="1400" dirty="0"/>
          </a:p>
        </p:txBody>
      </p:sp>
      <p:pic>
        <p:nvPicPr>
          <p:cNvPr id="4" name="Picture 2" descr="C:\Users\User\Pictures\title_gr (1).gif"/>
          <p:cNvPicPr>
            <a:picLocks noChangeAspect="1" noChangeArrowheads="1"/>
          </p:cNvPicPr>
          <p:nvPr/>
        </p:nvPicPr>
        <p:blipFill>
          <a:blip r:embed="rId3"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1066800"/>
          </a:xfrm>
        </p:spPr>
        <p:txBody>
          <a:bodyPr>
            <a:normAutofit fontScale="90000"/>
          </a:bodyPr>
          <a:lstStyle/>
          <a:p>
            <a:pPr algn="ctr"/>
            <a:r>
              <a:rPr lang="el-GR" dirty="0" smtClean="0"/>
              <a:t>Άξονες Σχεδίου Δράσης</a:t>
            </a:r>
            <a:br>
              <a:rPr lang="el-GR" dirty="0" smtClean="0"/>
            </a:br>
            <a:endParaRPr lang="en-US" dirty="0"/>
          </a:p>
        </p:txBody>
      </p:sp>
      <p:sp>
        <p:nvSpPr>
          <p:cNvPr id="3" name="Content Placeholder 2"/>
          <p:cNvSpPr>
            <a:spLocks noGrp="1"/>
          </p:cNvSpPr>
          <p:nvPr>
            <p:ph idx="1"/>
          </p:nvPr>
        </p:nvSpPr>
        <p:spPr>
          <a:xfrm>
            <a:off x="457200" y="1857364"/>
            <a:ext cx="8229600" cy="4717172"/>
          </a:xfrm>
        </p:spPr>
        <p:txBody>
          <a:bodyPr>
            <a:normAutofit/>
          </a:bodyPr>
          <a:lstStyle/>
          <a:p>
            <a:pPr>
              <a:buNone/>
            </a:pPr>
            <a:r>
              <a:rPr lang="en-US" sz="800" dirty="0" smtClean="0"/>
              <a:t>-</a:t>
            </a:r>
            <a:endParaRPr lang="en-US" sz="800" dirty="0"/>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8</a:t>
            </a:fld>
            <a:endParaRPr lang="en-US"/>
          </a:p>
        </p:txBody>
      </p:sp>
      <p:sp>
        <p:nvSpPr>
          <p:cNvPr id="10" name="Rectangle 9"/>
          <p:cNvSpPr/>
          <p:nvPr/>
        </p:nvSpPr>
        <p:spPr>
          <a:xfrm>
            <a:off x="642910" y="2714620"/>
            <a:ext cx="8143932" cy="7143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l-GR" sz="2200" b="1" i="1" dirty="0" smtClean="0">
                <a:solidFill>
                  <a:schemeClr val="tx1"/>
                </a:solidFill>
              </a:rPr>
              <a:t>2</a:t>
            </a:r>
            <a:r>
              <a:rPr lang="el-GR" sz="2200" b="1" i="1" baseline="30000" dirty="0" smtClean="0">
                <a:solidFill>
                  <a:schemeClr val="tx1"/>
                </a:solidFill>
              </a:rPr>
              <a:t>ος</a:t>
            </a:r>
            <a:r>
              <a:rPr lang="el-GR" sz="2200" b="1" i="1" dirty="0" smtClean="0">
                <a:solidFill>
                  <a:schemeClr val="tx1"/>
                </a:solidFill>
              </a:rPr>
              <a:t>: 	Δομή και Λειτουργία υπηρεσιών</a:t>
            </a:r>
          </a:p>
          <a:p>
            <a:pPr algn="ctr"/>
            <a:endParaRPr lang="en-US" dirty="0">
              <a:solidFill>
                <a:schemeClr val="tx1"/>
              </a:solidFill>
            </a:endParaRPr>
          </a:p>
        </p:txBody>
      </p:sp>
      <p:sp>
        <p:nvSpPr>
          <p:cNvPr id="17" name="Rectangle 16"/>
          <p:cNvSpPr/>
          <p:nvPr/>
        </p:nvSpPr>
        <p:spPr>
          <a:xfrm>
            <a:off x="642910" y="3429000"/>
            <a:ext cx="8143932" cy="7143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nSpc>
                <a:spcPct val="90000"/>
              </a:lnSpc>
              <a:buSzPct val="85000"/>
            </a:pPr>
            <a:r>
              <a:rPr lang="el-GR" sz="2200" b="1" i="1" dirty="0" smtClean="0">
                <a:solidFill>
                  <a:schemeClr val="tx1"/>
                </a:solidFill>
              </a:rPr>
              <a:t>3</a:t>
            </a:r>
            <a:r>
              <a:rPr lang="el-GR" sz="2200" b="1" i="1" baseline="30000" dirty="0" smtClean="0">
                <a:solidFill>
                  <a:schemeClr val="tx1"/>
                </a:solidFill>
              </a:rPr>
              <a:t>ος</a:t>
            </a:r>
            <a:r>
              <a:rPr lang="el-GR" sz="2200" b="1" i="1" dirty="0" smtClean="0">
                <a:solidFill>
                  <a:schemeClr val="tx1"/>
                </a:solidFill>
              </a:rPr>
              <a:t>: 	Διαχείριση </a:t>
            </a:r>
            <a:r>
              <a:rPr lang="el-GR" sz="2200" b="1" i="1" dirty="0">
                <a:solidFill>
                  <a:schemeClr val="tx1"/>
                </a:solidFill>
              </a:rPr>
              <a:t>ανθρώπινου δυναμικού</a:t>
            </a:r>
          </a:p>
        </p:txBody>
      </p:sp>
      <p:sp>
        <p:nvSpPr>
          <p:cNvPr id="18" name="Rectangle 17"/>
          <p:cNvSpPr/>
          <p:nvPr/>
        </p:nvSpPr>
        <p:spPr>
          <a:xfrm>
            <a:off x="642910" y="4143380"/>
            <a:ext cx="8143932" cy="8572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nSpc>
                <a:spcPct val="90000"/>
              </a:lnSpc>
              <a:buSzPct val="85000"/>
              <a:tabLst>
                <a:tab pos="0" algn="l"/>
              </a:tabLst>
            </a:pPr>
            <a:r>
              <a:rPr lang="el-GR" sz="2200" b="1" i="1" dirty="0" smtClean="0">
                <a:solidFill>
                  <a:schemeClr val="tx1"/>
                </a:solidFill>
              </a:rPr>
              <a:t>4</a:t>
            </a:r>
            <a:r>
              <a:rPr lang="el-GR" sz="2200" b="1" i="1" baseline="30000" dirty="0" smtClean="0">
                <a:solidFill>
                  <a:schemeClr val="tx1"/>
                </a:solidFill>
              </a:rPr>
              <a:t>ος</a:t>
            </a:r>
            <a:r>
              <a:rPr lang="el-GR" sz="2200" b="1" i="1" dirty="0" smtClean="0">
                <a:solidFill>
                  <a:schemeClr val="tx1"/>
                </a:solidFill>
              </a:rPr>
              <a:t>: 	Εγγύτητα στον πολίτη </a:t>
            </a:r>
            <a:r>
              <a:rPr lang="en-US" sz="2200" b="1" i="1" dirty="0" smtClean="0">
                <a:solidFill>
                  <a:schemeClr val="tx1"/>
                </a:solidFill>
              </a:rPr>
              <a:t>&amp; </a:t>
            </a:r>
            <a:r>
              <a:rPr lang="el-GR" sz="2200" b="1" i="1" dirty="0" smtClean="0">
                <a:solidFill>
                  <a:schemeClr val="tx1"/>
                </a:solidFill>
              </a:rPr>
              <a:t>βελτίωση της 				εξυπηρέτησής του</a:t>
            </a:r>
          </a:p>
        </p:txBody>
      </p:sp>
      <p:sp>
        <p:nvSpPr>
          <p:cNvPr id="19" name="Rectangle 18"/>
          <p:cNvSpPr/>
          <p:nvPr/>
        </p:nvSpPr>
        <p:spPr>
          <a:xfrm>
            <a:off x="642910" y="5000636"/>
            <a:ext cx="8143932" cy="85725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nSpc>
                <a:spcPct val="90000"/>
              </a:lnSpc>
              <a:buSzPct val="85000"/>
            </a:pPr>
            <a:r>
              <a:rPr lang="el-GR" sz="2200" b="1" i="1" dirty="0" smtClean="0">
                <a:solidFill>
                  <a:schemeClr val="tx1"/>
                </a:solidFill>
              </a:rPr>
              <a:t>5</a:t>
            </a:r>
            <a:r>
              <a:rPr lang="el-GR" sz="2200" b="1" i="1" baseline="30000" dirty="0" smtClean="0">
                <a:solidFill>
                  <a:schemeClr val="tx1"/>
                </a:solidFill>
              </a:rPr>
              <a:t>ος</a:t>
            </a:r>
            <a:r>
              <a:rPr lang="el-GR" sz="2200" b="1" i="1" dirty="0" smtClean="0">
                <a:solidFill>
                  <a:schemeClr val="tx1"/>
                </a:solidFill>
              </a:rPr>
              <a:t>: 	Αρχές λειτουργίας και αξίες της δημόσιας 	υπηρεσίας</a:t>
            </a:r>
            <a:endParaRPr lang="en-US" sz="2200" b="1" i="1" dirty="0" smtClean="0">
              <a:solidFill>
                <a:schemeClr val="tx1"/>
              </a:solidFill>
            </a:endParaRPr>
          </a:p>
        </p:txBody>
      </p:sp>
      <p:sp>
        <p:nvSpPr>
          <p:cNvPr id="20" name="Rectangle 19"/>
          <p:cNvSpPr/>
          <p:nvPr/>
        </p:nvSpPr>
        <p:spPr>
          <a:xfrm>
            <a:off x="642910" y="2000240"/>
            <a:ext cx="8143932" cy="714380"/>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endParaRPr lang="el-GR" sz="2200" b="1" i="1" dirty="0" smtClean="0">
              <a:solidFill>
                <a:schemeClr val="tx1"/>
              </a:solidFill>
            </a:endParaRPr>
          </a:p>
          <a:p>
            <a:pPr marL="0" lvl="1"/>
            <a:r>
              <a:rPr lang="el-GR" sz="2200" b="1" i="1" dirty="0" smtClean="0">
                <a:solidFill>
                  <a:schemeClr val="tx1"/>
                </a:solidFill>
              </a:rPr>
              <a:t>1</a:t>
            </a:r>
            <a:r>
              <a:rPr lang="el-GR" sz="2200" b="1" i="1" baseline="30000" dirty="0" smtClean="0">
                <a:solidFill>
                  <a:schemeClr val="tx1"/>
                </a:solidFill>
              </a:rPr>
              <a:t>ος</a:t>
            </a:r>
            <a:r>
              <a:rPr lang="el-GR" sz="2200" b="1" i="1" dirty="0" smtClean="0">
                <a:solidFill>
                  <a:schemeClr val="tx1"/>
                </a:solidFill>
              </a:rPr>
              <a:t>: 	Στρατηγικός Προγραμματισμός Χάραξη 		Πολιτικής και Συντονισμός</a:t>
            </a:r>
          </a:p>
          <a:p>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642918"/>
            <a:ext cx="8229600" cy="1143008"/>
          </a:xfrm>
        </p:spPr>
        <p:txBody>
          <a:bodyPr>
            <a:normAutofit fontScale="90000"/>
          </a:bodyPr>
          <a:lstStyle/>
          <a:p>
            <a:pPr marL="0" lvl="1" algn="ctr"/>
            <a:r>
              <a:rPr lang="el-GR" sz="3600" kern="1200" dirty="0">
                <a:solidFill>
                  <a:schemeClr val="tx2"/>
                </a:solidFill>
                <a:latin typeface="+mj-lt"/>
                <a:ea typeface="+mj-ea"/>
                <a:cs typeface="+mj-cs"/>
              </a:rPr>
              <a:t>1ος Άξονας: </a:t>
            </a:r>
            <a:br>
              <a:rPr lang="el-GR" sz="3600" kern="1200" dirty="0">
                <a:solidFill>
                  <a:schemeClr val="tx2"/>
                </a:solidFill>
                <a:latin typeface="+mj-lt"/>
                <a:ea typeface="+mj-ea"/>
                <a:cs typeface="+mj-cs"/>
              </a:rPr>
            </a:br>
            <a:r>
              <a:rPr lang="el-GR" sz="3600" kern="1200" dirty="0">
                <a:solidFill>
                  <a:schemeClr val="tx2"/>
                </a:solidFill>
                <a:latin typeface="+mj-lt"/>
                <a:ea typeface="+mj-ea"/>
                <a:cs typeface="+mj-cs"/>
              </a:rPr>
              <a:t>Στρατηγικός Προγραμματισμός, Χάραξη </a:t>
            </a:r>
            <a:r>
              <a:rPr lang="el-GR" sz="3600" kern="1200" dirty="0" smtClean="0">
                <a:solidFill>
                  <a:schemeClr val="tx2"/>
                </a:solidFill>
                <a:latin typeface="+mj-lt"/>
                <a:ea typeface="+mj-ea"/>
                <a:cs typeface="+mj-cs"/>
              </a:rPr>
              <a:t>Πολιτικής και </a:t>
            </a:r>
            <a:r>
              <a:rPr lang="el-GR" sz="3600" kern="1200" dirty="0">
                <a:solidFill>
                  <a:schemeClr val="tx2"/>
                </a:solidFill>
                <a:latin typeface="+mj-lt"/>
                <a:ea typeface="+mj-ea"/>
                <a:cs typeface="+mj-cs"/>
              </a:rPr>
              <a:t>Συντονισμός</a:t>
            </a:r>
            <a:r>
              <a:rPr lang="el-GR" sz="2200" b="1" i="1" dirty="0" smtClean="0">
                <a:solidFill>
                  <a:schemeClr val="tx1"/>
                </a:solidFill>
              </a:rPr>
              <a:t/>
            </a:r>
            <a:br>
              <a:rPr lang="el-GR" sz="2200" b="1" i="1" dirty="0" smtClean="0">
                <a:solidFill>
                  <a:schemeClr val="tx1"/>
                </a:solidFill>
              </a:rPr>
            </a:br>
            <a:endParaRPr lang="en-US" dirty="0"/>
          </a:p>
        </p:txBody>
      </p:sp>
      <p:sp>
        <p:nvSpPr>
          <p:cNvPr id="3" name="Content Placeholder 2"/>
          <p:cNvSpPr>
            <a:spLocks noGrp="1"/>
          </p:cNvSpPr>
          <p:nvPr>
            <p:ph idx="1"/>
          </p:nvPr>
        </p:nvSpPr>
        <p:spPr>
          <a:xfrm>
            <a:off x="457200" y="1857364"/>
            <a:ext cx="8229600" cy="4717172"/>
          </a:xfrm>
        </p:spPr>
        <p:txBody>
          <a:bodyPr>
            <a:normAutofit lnSpcReduction="10000"/>
          </a:bodyPr>
          <a:lstStyle/>
          <a:p>
            <a:pPr marL="274320" lvl="1">
              <a:lnSpc>
                <a:spcPct val="120000"/>
              </a:lnSpc>
              <a:spcBef>
                <a:spcPts val="0"/>
              </a:spcBef>
              <a:spcAft>
                <a:spcPts val="600"/>
              </a:spcAft>
              <a:buClr>
                <a:schemeClr val="accent1"/>
              </a:buClr>
              <a:buSzPct val="85000"/>
              <a:buFont typeface="Wingdings 2"/>
              <a:buChar char=""/>
            </a:pPr>
            <a:r>
              <a:rPr lang="el-GR" sz="2400" dirty="0" smtClean="0">
                <a:solidFill>
                  <a:schemeClr val="tx1"/>
                </a:solidFill>
              </a:rPr>
              <a:t>Δημιουργία κεντρικού μηχανισμού για προγραμματισμό και συντονισμό του κυβερνητικού έργου</a:t>
            </a:r>
            <a:endParaRPr lang="en-US" sz="2400" dirty="0" smtClean="0">
              <a:solidFill>
                <a:schemeClr val="tx1"/>
              </a:solidFill>
            </a:endParaRPr>
          </a:p>
          <a:p>
            <a:pPr marL="274320" lvl="1">
              <a:lnSpc>
                <a:spcPct val="120000"/>
              </a:lnSpc>
              <a:spcBef>
                <a:spcPts val="0"/>
              </a:spcBef>
              <a:spcAft>
                <a:spcPts val="600"/>
              </a:spcAft>
              <a:buClr>
                <a:schemeClr val="accent1"/>
              </a:buClr>
              <a:buSzPct val="85000"/>
              <a:buFont typeface="Wingdings 2"/>
              <a:buChar char=""/>
            </a:pPr>
            <a:r>
              <a:rPr lang="el-GR" sz="2400" dirty="0" smtClean="0">
                <a:solidFill>
                  <a:schemeClr val="tx1"/>
                </a:solidFill>
              </a:rPr>
              <a:t>Ετοιμασία από όλα τα Υπουργεία ετήσιων σχεδίων δράσης</a:t>
            </a:r>
            <a:endParaRPr lang="en-US" sz="2400" dirty="0" smtClean="0">
              <a:solidFill>
                <a:schemeClr val="tx1"/>
              </a:solidFill>
            </a:endParaRPr>
          </a:p>
          <a:p>
            <a:pPr marL="274320" lvl="1">
              <a:lnSpc>
                <a:spcPct val="120000"/>
              </a:lnSpc>
              <a:spcBef>
                <a:spcPts val="0"/>
              </a:spcBef>
              <a:spcAft>
                <a:spcPts val="600"/>
              </a:spcAft>
              <a:buClr>
                <a:schemeClr val="accent1"/>
              </a:buClr>
              <a:buSzPct val="85000"/>
              <a:buFont typeface="Wingdings 2"/>
              <a:buChar char=""/>
            </a:pPr>
            <a:r>
              <a:rPr lang="el-GR" sz="2400" dirty="0" smtClean="0">
                <a:solidFill>
                  <a:schemeClr val="tx1"/>
                </a:solidFill>
              </a:rPr>
              <a:t>Καθορισμός και υιοθέτηση δεικτών απόδοσης βάσει των ετήσιων πλάνων</a:t>
            </a:r>
            <a:endParaRPr lang="en-US" sz="2400" dirty="0" smtClean="0">
              <a:solidFill>
                <a:schemeClr val="tx1"/>
              </a:solidFill>
            </a:endParaRPr>
          </a:p>
          <a:p>
            <a:pPr marL="274320" lvl="1">
              <a:lnSpc>
                <a:spcPct val="120000"/>
              </a:lnSpc>
              <a:spcBef>
                <a:spcPts val="0"/>
              </a:spcBef>
              <a:spcAft>
                <a:spcPts val="600"/>
              </a:spcAft>
              <a:buClr>
                <a:schemeClr val="accent1"/>
              </a:buClr>
              <a:buSzPct val="85000"/>
              <a:buFont typeface="Wingdings 2"/>
              <a:buChar char=""/>
            </a:pPr>
            <a:r>
              <a:rPr lang="el-GR" sz="2400" dirty="0" smtClean="0">
                <a:solidFill>
                  <a:schemeClr val="tx1"/>
                </a:solidFill>
              </a:rPr>
              <a:t>Αξιολόγηση της απόδοσης των Υπουργείων βάσει δεικτών</a:t>
            </a:r>
            <a:endParaRPr lang="en-US" sz="2400" dirty="0" smtClean="0">
              <a:solidFill>
                <a:schemeClr val="tx1"/>
              </a:solidFill>
            </a:endParaRPr>
          </a:p>
          <a:p>
            <a:pPr marL="274320" lvl="1">
              <a:lnSpc>
                <a:spcPct val="120000"/>
              </a:lnSpc>
              <a:spcBef>
                <a:spcPts val="0"/>
              </a:spcBef>
              <a:spcAft>
                <a:spcPts val="600"/>
              </a:spcAft>
              <a:buClr>
                <a:schemeClr val="accent1"/>
              </a:buClr>
              <a:buSzPct val="85000"/>
              <a:buFont typeface="Wingdings 2"/>
              <a:buChar char=""/>
            </a:pPr>
            <a:r>
              <a:rPr lang="el-GR" sz="2400" dirty="0" smtClean="0">
                <a:solidFill>
                  <a:schemeClr val="tx1"/>
                </a:solidFill>
              </a:rPr>
              <a:t>Δημιουργία ομάδων χάραξης πολιτικής / συντονισμού, σε επίπεδο Υπουργείων</a:t>
            </a:r>
            <a:endParaRPr lang="en-US" sz="2400" dirty="0" smtClean="0">
              <a:solidFill>
                <a:schemeClr val="tx1"/>
              </a:solidFill>
            </a:endParaRPr>
          </a:p>
        </p:txBody>
      </p:sp>
      <p:pic>
        <p:nvPicPr>
          <p:cNvPr id="4" name="Picture 2" descr="C:\Users\User\Pictures\title_gr (1).gif"/>
          <p:cNvPicPr>
            <a:picLocks noChangeAspect="1" noChangeArrowheads="1"/>
          </p:cNvPicPr>
          <p:nvPr/>
        </p:nvPicPr>
        <p:blipFill>
          <a:blip r:embed="rId2" cstate="print"/>
          <a:srcRect/>
          <a:stretch>
            <a:fillRect/>
          </a:stretch>
        </p:blipFill>
        <p:spPr bwMode="auto">
          <a:xfrm>
            <a:off x="8072462" y="642918"/>
            <a:ext cx="1071538" cy="825977"/>
          </a:xfrm>
          <a:prstGeom prst="rect">
            <a:avLst/>
          </a:prstGeom>
          <a:noFill/>
        </p:spPr>
      </p:pic>
      <p:sp>
        <p:nvSpPr>
          <p:cNvPr id="8" name="Slide Number Placeholder 7"/>
          <p:cNvSpPr>
            <a:spLocks noGrp="1"/>
          </p:cNvSpPr>
          <p:nvPr>
            <p:ph type="sldNum" sz="quarter" idx="12"/>
          </p:nvPr>
        </p:nvSpPr>
        <p:spPr/>
        <p:txBody>
          <a:bodyPr/>
          <a:lstStyle/>
          <a:p>
            <a:fld id="{6E67A20E-B552-40D8-8D74-73287B994696}"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477</TotalTime>
  <Words>1286</Words>
  <Application>Microsoft Office PowerPoint</Application>
  <PresentationFormat>On-screen Show (4:3)</PresentationFormat>
  <Paragraphs>245</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Urban</vt:lpstr>
      <vt:lpstr>Η μεταρρύθμιση της δημόσιας υπηρεσίας</vt:lpstr>
      <vt:lpstr>Γιατί μεταρρύθμιση;</vt:lpstr>
      <vt:lpstr>Γιατί τώρα;</vt:lpstr>
      <vt:lpstr>Η μεταρρύθμιση ως εργαλείο ανάκαμψης</vt:lpstr>
      <vt:lpstr>Οι εμπλεκόμενοι στη  μεταρρύθμιση</vt:lpstr>
      <vt:lpstr>Χρονικός ορίζοντας  μεταρρύθμισης</vt:lpstr>
      <vt:lpstr>Σχέδιο Δράσης για τη Μεταρρύθμιση της Δημόσιας Υπηρεσίας</vt:lpstr>
      <vt:lpstr>Άξονες Σχεδίου Δράσης </vt:lpstr>
      <vt:lpstr>1ος Άξονας:  Στρατηγικός Προγραμματισμός, Χάραξη Πολιτικής και Συντονισμός </vt:lpstr>
      <vt:lpstr>2ος Άξονας:  Δομή και Λειτουργία υπηρεσιών </vt:lpstr>
      <vt:lpstr>3ος Άξονας: Διαχείριση Ανθρώπινου Δυναμικού </vt:lpstr>
      <vt:lpstr>4ος Άξονας: Εγγύτητα στον πολίτη και βελτίωση  της εξυπηρέτησής του</vt:lpstr>
      <vt:lpstr>5ος Άξονας: Αρχές Λειτουργίας και Αξίες  της Δημόσιας Υπηρεσίας</vt:lpstr>
      <vt:lpstr>Μελέτες Μνημονίου - παρ.3.10</vt:lpstr>
      <vt:lpstr> Χρονοδιάγραμμα Μελετών </vt:lpstr>
      <vt:lpstr> Χρονοδιάγραμμα Μελετών </vt:lpstr>
      <vt:lpstr>Χρονοδιάγραμμα Μελετών</vt:lpstr>
      <vt:lpstr>Μελέτη Αναδιάρθρωσης  Υπουργείου Υγείας</vt:lpstr>
      <vt:lpstr>Μελέτη Αναδιάρθρωσης  Υπουργείου Παιδείας και Πολιτισμού</vt:lpstr>
      <vt:lpstr>Μελέτη Αναδιάρθρωσης  Υπουργείου Παιδείας και Πολιτισμού </vt:lpstr>
      <vt:lpstr>Μελέτη Αναδιάρθρωσης  Υπουργείου Γεωργίας, Φυσικών Πόρων και Περιβάλλοντος</vt:lpstr>
      <vt:lpstr>Μελέτη Αναδιάρθρωσης Τοπικής Αυτοδιοίκησης</vt:lpstr>
      <vt:lpstr>Μελέτη Αναδιάρθρωσης Εφόρου Εταιρειών και Επίσημου Παραλήπτη</vt:lpstr>
      <vt:lpstr>Μελέτη για οριζόντια θέματα διαχείρισης ανθρώπινου δυναμικού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μεταρρύθμιση της δημόσιας υπηρεσίας</dc:title>
  <dc:creator>Tania</dc:creator>
  <cp:lastModifiedBy>Tania</cp:lastModifiedBy>
  <cp:revision>64</cp:revision>
  <dcterms:created xsi:type="dcterms:W3CDTF">2013-11-22T07:48:12Z</dcterms:created>
  <dcterms:modified xsi:type="dcterms:W3CDTF">2013-11-28T09:17:27Z</dcterms:modified>
</cp:coreProperties>
</file>